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8620679-9839-4B5B-AA56-31B4E790FEF4}">
  <a:tblStyle styleId="{38620679-9839-4B5B-AA56-31B4E790FEF4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westga.edu:8080" TargetMode="External"/><Relationship Id="rId3" Type="http://schemas.openxmlformats.org/officeDocument/2006/relationships/hyperlink" Target="https://www.westga.edu:8443" TargetMode="External"/><Relationship Id="rId4" Type="http://schemas.openxmlformats.org/officeDocument/2006/relationships/hyperlink" Target="https://www.westga.edu:9443" TargetMode="External"/><Relationship Id="rId5" Type="http://schemas.openxmlformats.org/officeDocument/2006/relationships/hyperlink" Target="https://www.westga.edu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did what when is tracked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Every change can be easily undone and that undo can be tracked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Anyone on the project can see any part of the project -- transparency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Every change ( commit ) generates an email like this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Easy way to keep all participants up to speed on what’s going 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 F5 website: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“An iRule, in its most simple terminology, is a script that executes against network traffic passing through an F5 device”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“A data-group is a particular type of memory structure within iRules. It is effectively a list in a key -&gt; value pair format consisting of IP addresses/subnets, strings, or integers. You can have just a list of keys, or a list of matched keys and values in this unique structure”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Alternate domains only apply to ones not moved to dedicated IP’s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Domains going away fall under this rule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These will be EoL’ed with our old web server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Domains we plan to keep are have been moved to their own unique IP address on the F5.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Routed to vhosts on alternate ports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Without the trailing slash some content seemed to lose all style sheets.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Particularly true on ~ sites.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fix: if the last part of a URI doesn’t contain a dot then it’s not a file and we can tack a slash onto it without issue.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http://www.westga.edu:8080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https://www.westga.edu:8443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https://www.westga.edu:9443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https://www.westga.edu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Roughly 260 sites total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Lots of name based virtual hosts in use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URI is like a URL except it doesn't account for the protocol.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Already knew that F5 could do “things” based on URI / URL ( hold off on talking about iRules 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Expected to keep www up 24x7 -- needed infrastructure to support that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Keep our visitor’s actions private from others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 DO NOT go into detail, that comes next. 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New site’s traffic follows upper path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New backend is load balanced based on active connections, persistence is cookie based with source as a fallback.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Old site’s traffic follows lower path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Unless it's in the whitelist it goes to the old server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Details of the same points come next…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Two lists are kept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-- allows for testing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Code for iRule is tracked here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-- dev and prod differ only in host names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ReadMe documents the whitelist editing process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westga.edu/some_departmen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westga.edu:8443/sync-www.txt" TargetMode="External"/><Relationship Id="rId4" Type="http://schemas.openxmlformats.org/officeDocument/2006/relationships/hyperlink" Target="https://www.westga.edu:9443/sync-www.tx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www.westga.edu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www.westga.edu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it.ly/GoogleHTTPSBonu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Dual-CMS Routing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We Took Our New CMS Live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One URI at a Time</a:t>
            </a:r>
          </a:p>
        </p:txBody>
      </p:sp>
      <p:pic>
        <p:nvPicPr>
          <p:cNvPr descr="mainLogo (1).pn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325" y="765824"/>
            <a:ext cx="1531350" cy="162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Git Changelog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4520"/>
            <a:ext cx="9144001" cy="477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 Email 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32005" l="0" r="6305" t="0"/>
          <a:stretch/>
        </p:blipFill>
        <p:spPr>
          <a:xfrm>
            <a:off x="311700" y="1536625"/>
            <a:ext cx="8520599" cy="46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Check each request against the list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Use iRule to process each request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Use Data Group for the whitelist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Set backend pool using iRule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0223"/>
            <a:ext cx="9144002" cy="374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Send migrated requests to new CMS on HTTPS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536625"/>
            <a:ext cx="32793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Redirect insecure migrated requests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Start process all over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7309"/>
            <a:ext cx="9143999" cy="517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Send everything else to old CMS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 { ([HTTP::host] equals "www.westga.edu") or ([HTTP::host] equals "www2.westga.edu") } {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Requests to www / www2 not in whitelist </a:t>
            </a:r>
          </a:p>
          <a:p>
            <a:pPr indent="-355600" lvl="0" marL="914400" rtl="0">
              <a:spcBef>
                <a:spcPts val="0"/>
              </a:spcBef>
              <a:buClr>
                <a:srgbClr val="333333"/>
              </a:buClr>
              <a:buSzPct val="100000"/>
              <a:buAutoNum type="arabicPeriod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Determine if secure</a:t>
            </a:r>
          </a:p>
          <a:p>
            <a:pPr indent="-355600" lvl="0" marL="914400">
              <a:spcBef>
                <a:spcPts val="0"/>
              </a:spcBef>
              <a:buClr>
                <a:srgbClr val="333333"/>
              </a:buClr>
              <a:buSzPct val="100000"/>
              <a:buAutoNum type="arabicPeriod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Set appropriate pool for Open Text backend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Requests to some other domain</a:t>
            </a:r>
          </a:p>
          <a:p>
            <a:pPr indent="-355600" lvl="0" marL="914400" rtl="0">
              <a:spcBef>
                <a:spcPts val="0"/>
              </a:spcBef>
              <a:buClr>
                <a:srgbClr val="333333"/>
              </a:buClr>
              <a:buSzPct val="100000"/>
              <a:buAutoNum type="arabicPeriod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Determine if secure</a:t>
            </a:r>
          </a:p>
          <a:p>
            <a:pPr indent="-355600" lvl="0" marL="914400" rtl="0">
              <a:spcBef>
                <a:spcPts val="0"/>
              </a:spcBef>
              <a:buClr>
                <a:srgbClr val="333333"/>
              </a:buClr>
              <a:buSzPct val="100000"/>
              <a:buAutoNum type="arabicPeriod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</a:rPr>
              <a:t>Set appropriate pool for Open Text backend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Directory or File?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Some content wasn’t rendering if the trailing / was missing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set uri_parts [split [HTTP::uri] "/" 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set end_of_uri [lindex $uri_parts end]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if { (not ("$end_of_uri" equals "")) and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     (not ("$end_of_uri" contains ".")) } {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  set modified_uri "[HTTP::uri]/"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  HTTP::uri $modified_uri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Facilitate rapid de-migration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en" sz="2000"/>
              <a:t>Scenario:</a:t>
            </a:r>
            <a:r>
              <a:rPr lang="en" sz="2000"/>
              <a:t>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www.westga.edu/some_department</a:t>
            </a:r>
            <a:r>
              <a:rPr lang="en" sz="2000"/>
              <a:t> gets migrated and an issue is found  that didn’t show up in testing.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Pages on Open Text still exist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Reverting migration equals deleting one line from a text file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After undoing migration new pages still exist on Omni Update servers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Alternate Pathways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4835475"/>
            <a:ext cx="8520600" cy="125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Same on both dev and prod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000"/>
              <a:t>Used for testing and verification (esp. </a:t>
            </a:r>
            <a:r>
              <a:rPr lang="en" sz="2000"/>
              <a:t>o</a:t>
            </a:r>
            <a:r>
              <a:rPr lang="en" sz="2000"/>
              <a:t>n load balanced pair)</a:t>
            </a:r>
          </a:p>
        </p:txBody>
      </p:sp>
      <p:graphicFrame>
        <p:nvGraphicFramePr>
          <p:cNvPr id="162" name="Shape 162"/>
          <p:cNvGraphicFramePr/>
          <p:nvPr/>
        </p:nvGraphicFramePr>
        <p:xfrm>
          <a:off x="311700" y="153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{38620679-9839-4B5B-AA56-31B4E790FEF4}</a:tableStyleId>
              </a:tblPr>
              <a:tblGrid>
                <a:gridCol w="1219950"/>
                <a:gridCol w="7284675"/>
              </a:tblGrid>
              <a:tr h="519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Port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Usage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9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80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Processed by iRule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9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443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</a:rPr>
                        <a:t>Processed by iRule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9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8080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Sent directly to OpenText server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9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8443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Sent directly to first Omni Update server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9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9443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</a:rPr>
                        <a:t>Sent directly to first Omni Update server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Gotchas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Assets such as CSS -- don’t use same path on new server</a:t>
            </a:r>
          </a:p>
          <a:p>
            <a:pPr indent="-355600" lvl="1" marL="9144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Each URI can only be active on one server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User-added iFrames + HTTPS conversion</a:t>
            </a:r>
          </a:p>
          <a:p>
            <a:pPr indent="-355600" lvl="1" marL="9144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Some providers don’t offer HTTPS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Browser caching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Syncing content in a HA environment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Syncing content in a HA environment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Omni Update publishes to first server with SFTP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When service account logs out:</a:t>
            </a:r>
          </a:p>
          <a:p>
            <a:pPr indent="-3556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2000"/>
              <a:t>/sync-www.txt is updated with current time</a:t>
            </a:r>
          </a:p>
          <a:p>
            <a:pPr indent="-3556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2000"/>
              <a:t>Rsync is triggered to second server by pam_exec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Clean-up rsync is run by cron every 5 minutes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Current sync-status visible in browser: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1st server: 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https://www.westga.edu:8443/sync-www.txt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2nd server: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https://www.westga.edu:9443/sync-www.txt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Shape 61"/>
          <p:cNvGraphicFramePr/>
          <p:nvPr/>
        </p:nvGraphicFramePr>
        <p:xfrm>
          <a:off x="311700" y="571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{38620679-9839-4B5B-AA56-31B4E790FEF4}</a:tableStyleId>
              </a:tblPr>
              <a:tblGrid>
                <a:gridCol w="2837875"/>
                <a:gridCol w="2837875"/>
                <a:gridCol w="28378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       GeneBean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       @technicalissues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       geneliverman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62" name="Shape 6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536625"/>
            <a:ext cx="8520600" cy="418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Systems Integration Architect @ UWG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SysAdmin of both Windows and Linux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Recovering SPARC Solaris Admin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F5 Load Balancer, SAN, VMware, &amp; Hyper-V</a:t>
            </a:r>
            <a:r>
              <a:rPr lang="en" sz="2000"/>
              <a:t> Admin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Coder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Ruby &amp; PowerShell mostly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PHP-dabbler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Automator of things with Puppet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Linux &amp; Open Source Advocate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Data Center junkie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Mac aficionado</a:t>
            </a:r>
          </a:p>
        </p:txBody>
      </p:sp>
      <p:pic>
        <p:nvPicPr>
          <p:cNvPr descr="github-logo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50" y="5710824"/>
            <a:ext cx="487650" cy="48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.png"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950" y="5710825"/>
            <a:ext cx="487650" cy="48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cial.png"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250" y="5710825"/>
            <a:ext cx="487650" cy="4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Triggering a sync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Sync by way of pam_exec</a:t>
            </a:r>
            <a:r>
              <a:rPr lang="en" sz="2000"/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/etc/pam.d/sshd: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# Use pam_exec.so to sync data between web servers</a:t>
            </a:r>
            <a:br>
              <a:rPr lang="en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session optional pam_exec.so /usr/local/bin/pam-sync-www.sh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" sz="2000"/>
              <a:t>Sync by way of root’s crontab: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*/12 * * * * /usr/local/bin/sync-www.sh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Kicker Script Overview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pam-sync-www.sh: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( [ "${PAM_TYPE}" == "close_session" ] &amp;&amp;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  [ "${PAM_USER}" == "${trigger_user}" ] ) || exit 0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Only run script body on our service account’s logout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Exit success for every other scenario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Sync Script Overview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000"/>
              <a:t>sync-www.sh: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On work when run by root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Uses lock file to keep from running multiple instances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Uses hostname to determine if being run on dev or prod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Updates sync-www.txt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Runs “</a:t>
            </a:r>
            <a:r>
              <a:rPr lang="en" sz="2000">
                <a:latin typeface="Courier New"/>
                <a:ea typeface="Courier New"/>
                <a:cs typeface="Courier New"/>
                <a:sym typeface="Courier New"/>
              </a:rPr>
              <a:t>rsync -avr --delete-after</a:t>
            </a:r>
            <a:r>
              <a:rPr lang="en" sz="2000"/>
              <a:t>” of document root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000"/>
              <a:t>Logging: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All commands sent to logger</a:t>
            </a:r>
          </a:p>
          <a:p>
            <a:pPr indent="-355600" lvl="0" marL="457200">
              <a:spcBef>
                <a:spcPts val="0"/>
              </a:spcBef>
              <a:buSzPct val="100000"/>
            </a:pPr>
            <a:r>
              <a:rPr lang="en" sz="2000"/>
              <a:t>Rsync output along with start and end times logged to file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 Time</a:t>
            </a:r>
          </a:p>
        </p:txBody>
      </p:sp>
      <p:sp>
        <p:nvSpPr>
          <p:cNvPr id="198" name="Shape 198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www.westga.edu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https://www.westga.edu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39304" l="0" r="0" t="12309"/>
          <a:stretch/>
        </p:blipFill>
        <p:spPr>
          <a:xfrm>
            <a:off x="0" y="367150"/>
            <a:ext cx="9144000" cy="442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https://www.westga.edu/its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28170" l="0" r="0" t="11701"/>
          <a:stretch/>
        </p:blipFill>
        <p:spPr>
          <a:xfrm>
            <a:off x="0" y="355600"/>
            <a:ext cx="9144000" cy="549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http://www.westga.edu/cpf/index.php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23929" l="0" r="0" t="12561"/>
          <a:stretch/>
        </p:blipFill>
        <p:spPr>
          <a:xfrm>
            <a:off x="0" y="0"/>
            <a:ext cx="9144000" cy="580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</a:t>
            </a:r>
            <a:r>
              <a:rPr lang="en"/>
              <a:t>F5</a:t>
            </a:r>
            <a:r>
              <a:rPr lang="en"/>
              <a:t>, no problem.</a:t>
            </a:r>
          </a:p>
        </p:txBody>
      </p:sp>
      <p:sp>
        <p:nvSpPr>
          <p:cNvPr id="222" name="Shape 22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Got NGINX?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Nginx Setup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852800"/>
            <a:ext cx="4032900" cy="135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Just a reverse proxy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Doesn’t serve any content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Working demo on my GitHub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649" y="0"/>
            <a:ext cx="4799348" cy="634677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type="title"/>
          </p:nvPr>
        </p:nvSpPr>
        <p:spPr>
          <a:xfrm>
            <a:off x="311700" y="2964475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Tools Used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4134675"/>
            <a:ext cx="4032900" cy="20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Vagrant for demo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One CentOS 7 VM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Nginx instead of F5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Apache vhosts for backends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 Time</a:t>
            </a:r>
          </a:p>
        </p:txBody>
      </p:sp>
      <p:sp>
        <p:nvSpPr>
          <p:cNvPr id="237" name="Shape 237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https://github.com/genebean/nginx-uri-proxy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Challenge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000"/>
              <a:t>Move from OpenText to Omni Update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000"/>
              <a:t>Keep current URL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000"/>
              <a:t>Do the migration in phases</a:t>
            </a:r>
          </a:p>
          <a:p>
            <a:pPr indent="-355600" lvl="1" marL="914400" rtl="0">
              <a:lnSpc>
                <a:spcPct val="200000"/>
              </a:lnSpc>
              <a:spcBef>
                <a:spcPts val="0"/>
              </a:spcBef>
              <a:buSzPct val="100000"/>
              <a:buAutoNum type="alphaLcPeriod"/>
            </a:pPr>
            <a:r>
              <a:rPr lang="en" sz="2000"/>
              <a:t>Phase 1 includes:</a:t>
            </a:r>
          </a:p>
          <a:p>
            <a:pPr indent="-355600" lvl="2" marL="1371600" rtl="0">
              <a:lnSpc>
                <a:spcPct val="200000"/>
              </a:lnSpc>
              <a:spcBef>
                <a:spcPts val="0"/>
              </a:spcBef>
              <a:buSzPct val="100000"/>
              <a:buAutoNum type="romanLcPeriod"/>
            </a:pPr>
            <a:r>
              <a:rPr lang="en" sz="2000"/>
              <a:t>the front page of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www.westga.edu</a:t>
            </a:r>
            <a:r>
              <a:rPr lang="en" sz="2000"/>
              <a:t> </a:t>
            </a:r>
          </a:p>
          <a:p>
            <a:pPr indent="-355600" lvl="2" marL="1371600" rtl="0">
              <a:lnSpc>
                <a:spcPct val="200000"/>
              </a:lnSpc>
              <a:spcBef>
                <a:spcPts val="0"/>
              </a:spcBef>
              <a:buSzPct val="100000"/>
              <a:buAutoNum type="romanLcPeriod"/>
            </a:pPr>
            <a:r>
              <a:rPr lang="en" sz="2000"/>
              <a:t>~ top 40 sites by traffic</a:t>
            </a:r>
          </a:p>
          <a:p>
            <a:pPr indent="-355600" lvl="1" marL="914400" rtl="0">
              <a:lnSpc>
                <a:spcPct val="200000"/>
              </a:lnSpc>
              <a:spcBef>
                <a:spcPts val="0"/>
              </a:spcBef>
              <a:buSzPct val="100000"/>
              <a:buAutoNum type="alphaLcPeriod"/>
            </a:pPr>
            <a:r>
              <a:rPr lang="en" sz="2000"/>
              <a:t>Legacy subdomains / custom URL’s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2265" l="0" r="0" t="12234"/>
          <a:stretch/>
        </p:blipFill>
        <p:spPr>
          <a:xfrm>
            <a:off x="0" y="0"/>
            <a:ext cx="9144001" cy="56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10458" l="0" r="0" t="11489"/>
          <a:stretch/>
        </p:blipFill>
        <p:spPr>
          <a:xfrm>
            <a:off x="0" y="0"/>
            <a:ext cx="9144001" cy="564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10841" l="0" r="0" t="11106"/>
          <a:stretch/>
        </p:blipFill>
        <p:spPr>
          <a:xfrm>
            <a:off x="0" y="0"/>
            <a:ext cx="9144001" cy="564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10849" l="0" r="0" t="11098"/>
          <a:stretch/>
        </p:blipFill>
        <p:spPr>
          <a:xfrm>
            <a:off x="0" y="0"/>
            <a:ext cx="9144001" cy="564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311700" y="5640775"/>
            <a:ext cx="5487000" cy="806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These define the backend server(s) used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3874" l="0" r="2524" t="41786"/>
          <a:stretch/>
        </p:blipFill>
        <p:spPr>
          <a:xfrm>
            <a:off x="0" y="0"/>
            <a:ext cx="9144000" cy="56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12201" l="0" r="2818" t="11058"/>
          <a:stretch/>
        </p:blipFill>
        <p:spPr>
          <a:xfrm>
            <a:off x="1344525" y="0"/>
            <a:ext cx="6454956" cy="56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idx="1" type="body"/>
          </p:nvPr>
        </p:nvSpPr>
        <p:spPr>
          <a:xfrm>
            <a:off x="311700" y="5640775"/>
            <a:ext cx="5487000" cy="806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These define the matches for http traffic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5856" l="0" r="2903" t="35814"/>
          <a:stretch/>
        </p:blipFill>
        <p:spPr>
          <a:xfrm>
            <a:off x="1249000" y="0"/>
            <a:ext cx="6646025" cy="56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5640775"/>
            <a:ext cx="5487000" cy="806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These define the matches for https traffic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ctrTitle"/>
          </p:nvPr>
        </p:nvSpPr>
        <p:spPr>
          <a:xfrm>
            <a:off x="311700" y="535569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Dual-CMS Routing</a:t>
            </a:r>
          </a:p>
        </p:txBody>
      </p:sp>
      <p:sp>
        <p:nvSpPr>
          <p:cNvPr id="290" name="Shape 290"/>
          <p:cNvSpPr txBox="1"/>
          <p:nvPr>
            <p:ph idx="1" type="subTitle"/>
          </p:nvPr>
        </p:nvSpPr>
        <p:spPr>
          <a:xfrm>
            <a:off x="311700" y="159248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We Took Our New CMS Live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One URI at a Time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311700" y="2649375"/>
            <a:ext cx="85206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2600"/>
              <a:t>Gene Liverman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gliverma@westga.edu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@technicalissues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github.com/genebean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linkedin.com/in/geneliverman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Ideas &amp; Opportunities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Use a whitelist based on URI’s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Site already fronted by F5’s -- iRules for the win!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i="1" lang="en" sz="2000"/>
              <a:t>Don’t have an F5? Stay tuned… ( NGINX to the rescue 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Implement high availability / redundancy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Go 100% HTTPS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2014 -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http://bit.ly/GoogleHTTPSBonus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OpenText site’s https version was busted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Design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8723"/>
            <a:ext cx="9144002" cy="374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Route old to old, new to new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3067"/>
            <a:ext cx="9143996" cy="482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Whitelisting</a:t>
            </a:r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Keep a list of migrated URI’s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Check each request against the list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Send migrated requests to new CMS on HTTPS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Send everything else to old CMS</a:t>
            </a:r>
          </a:p>
          <a:p>
            <a:pPr indent="-355600" lvl="0" marL="457200">
              <a:spcBef>
                <a:spcPts val="0"/>
              </a:spcBef>
              <a:buSzPct val="100000"/>
              <a:buAutoNum type="arabicPeriod"/>
            </a:pPr>
            <a:r>
              <a:rPr lang="en" sz="2000"/>
              <a:t>Facilitate rapid de-migration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6874"/>
            <a:ext cx="3587962" cy="51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Keep a list of migrated URI’s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Prod and Dev version of list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Tracked in Git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Edits via GitLab web interface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Diffs sent to admins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000"/>
              <a:t>List deployment is copy / paste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in GitLab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6613"/>
            <a:ext cx="9143998" cy="422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ck Eag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