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1" r:id="rId1"/>
  </p:sldMasterIdLst>
  <p:notesMasterIdLst>
    <p:notesMasterId r:id="rId18"/>
  </p:notesMasterIdLst>
  <p:sldIdLst>
    <p:sldId id="257" r:id="rId2"/>
    <p:sldId id="291" r:id="rId3"/>
    <p:sldId id="289" r:id="rId4"/>
    <p:sldId id="297" r:id="rId5"/>
    <p:sldId id="310" r:id="rId6"/>
    <p:sldId id="308" r:id="rId7"/>
    <p:sldId id="298" r:id="rId8"/>
    <p:sldId id="299" r:id="rId9"/>
    <p:sldId id="300" r:id="rId10"/>
    <p:sldId id="301" r:id="rId11"/>
    <p:sldId id="302" r:id="rId12"/>
    <p:sldId id="306" r:id="rId13"/>
    <p:sldId id="303" r:id="rId14"/>
    <p:sldId id="295" r:id="rId15"/>
    <p:sldId id="304" r:id="rId16"/>
    <p:sldId id="305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7"/>
    <p:restoredTop sz="93269"/>
  </p:normalViewPr>
  <p:slideViewPr>
    <p:cSldViewPr snapToGrid="0" snapToObjects="1">
      <p:cViewPr varScale="1">
        <p:scale>
          <a:sx n="157" d="100"/>
          <a:sy n="157" d="100"/>
        </p:scale>
        <p:origin x="28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7C0C7-6484-0641-9D1C-D1345426D172}" type="datetimeFigureOut">
              <a:rPr lang="en-US" smtClean="0"/>
              <a:t>11/9/17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B0CD0-A787-1E49-AEAE-5E56F8041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6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8165-C2C4-43B3-91A9-445CB676ADD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5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" y="1"/>
            <a:ext cx="5573017" cy="51435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262" tIns="36631" rIns="73262" bIns="36631"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9892" y="3713410"/>
            <a:ext cx="2105802" cy="735386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663565" y="3704174"/>
            <a:ext cx="2105802" cy="735386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Tintri_Logo_RGB_Horizontal-Exact.e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41" y="409172"/>
            <a:ext cx="1369528" cy="534928"/>
          </a:xfrm>
          <a:prstGeom prst="rect">
            <a:avLst/>
          </a:prstGeom>
        </p:spPr>
      </p:pic>
      <p:pic>
        <p:nvPicPr>
          <p:cNvPr id="9" name="Picture 8" descr="Tintri_Logo_RGB_Horizontal-Exact.e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41" y="409172"/>
            <a:ext cx="1369528" cy="534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241" y="1885356"/>
            <a:ext cx="4359475" cy="1001397"/>
          </a:xfrm>
        </p:spPr>
        <p:txBody>
          <a:bodyPr anchor="ctr">
            <a:noAutofit/>
          </a:bodyPr>
          <a:lstStyle>
            <a:lvl1pPr>
              <a:defRPr sz="3800" b="1">
                <a:solidFill>
                  <a:srgbClr val="DD00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6" r="27205"/>
          <a:stretch/>
        </p:blipFill>
        <p:spPr>
          <a:xfrm>
            <a:off x="5573016" y="0"/>
            <a:ext cx="3570984" cy="5143501"/>
          </a:xfrm>
          <a:prstGeom prst="rect">
            <a:avLst/>
          </a:prstGeom>
        </p:spPr>
      </p:pic>
      <p:pic>
        <p:nvPicPr>
          <p:cNvPr id="11" name="Picture 10" descr="CAB-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36" y="1852639"/>
            <a:ext cx="2809344" cy="103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0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6205" y="1152769"/>
            <a:ext cx="3882487" cy="3196048"/>
          </a:xfrm>
        </p:spPr>
        <p:txBody>
          <a:bodyPr anchor="t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11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855308" y="1152769"/>
            <a:ext cx="3898167" cy="319453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5993963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13" name="Picture 12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60172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© 2017 Tintri, Inc. All Rights Reserved. 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5993963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993963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1" y="4713295"/>
            <a:ext cx="911484" cy="335515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492898" y="4703043"/>
            <a:ext cx="0" cy="356019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84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: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6205" y="1152769"/>
            <a:ext cx="3882487" cy="3194540"/>
          </a:xfrm>
        </p:spPr>
        <p:txBody>
          <a:bodyPr anchor="t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41436" y="1152769"/>
            <a:ext cx="3882487" cy="3194540"/>
          </a:xfrm>
        </p:spPr>
        <p:txBody>
          <a:bodyPr anchor="t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5993963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12" name="Picture 11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60172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© 2017 Tintri, Inc. All Rights Reserved. 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5993963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993963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1" y="4713295"/>
            <a:ext cx="911484" cy="33551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492898" y="4703043"/>
            <a:ext cx="0" cy="356019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932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image + nar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213230" y="1150818"/>
            <a:ext cx="2512939" cy="3197902"/>
          </a:xfrm>
        </p:spPr>
        <p:txBody>
          <a:bodyPr anchor="t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20688" y="1152769"/>
            <a:ext cx="5480050" cy="3194539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8732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© Tintri Inc. 2017. All Rights Reserved.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5993963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665579"/>
            <a:ext cx="9144000" cy="477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00538" y="4591538"/>
            <a:ext cx="83429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 txBox="1">
            <a:spLocks/>
          </p:cNvSpPr>
          <p:nvPr/>
        </p:nvSpPr>
        <p:spPr>
          <a:xfrm>
            <a:off x="5993963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sp>
        <p:nvSpPr>
          <p:cNvPr id="16" name="Footer Placeholder 4"/>
          <p:cNvSpPr txBox="1">
            <a:spLocks/>
          </p:cNvSpPr>
          <p:nvPr/>
        </p:nvSpPr>
        <p:spPr>
          <a:xfrm>
            <a:off x="5460172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2017 Tintri, Inc. All Rights Reserved. </a:t>
            </a: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5993963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5460172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2017 Tintri, Inc. All Rights Reserved.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1" y="4713295"/>
            <a:ext cx="911484" cy="335515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1492898" y="4703043"/>
            <a:ext cx="0" cy="356019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95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ext + 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10306" y="1152769"/>
            <a:ext cx="5480539" cy="3194540"/>
          </a:xfrm>
        </p:spPr>
        <p:txBody>
          <a:bodyPr anchor="t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03462" y="1154718"/>
            <a:ext cx="2530230" cy="319118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9146" y="205980"/>
            <a:ext cx="8310791" cy="5156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60172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© Tintri Inc. 2017. All Rights Reserved.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5993963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993963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1" y="4713295"/>
            <a:ext cx="911484" cy="33551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492898" y="4703043"/>
            <a:ext cx="0" cy="356019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187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8" name="Title Placeholder 9"/>
          <p:cNvSpPr>
            <a:spLocks noGrp="1"/>
          </p:cNvSpPr>
          <p:nvPr>
            <p:ph type="title"/>
          </p:nvPr>
        </p:nvSpPr>
        <p:spPr>
          <a:xfrm>
            <a:off x="409146" y="205980"/>
            <a:ext cx="8310791" cy="515603"/>
          </a:xfrm>
          <a:prstGeom prst="rect">
            <a:avLst/>
          </a:prstGeom>
        </p:spPr>
        <p:txBody>
          <a:bodyPr vert="horz" lIns="0" tIns="36627" rIns="73253" bIns="36627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1143001" y="1152769"/>
            <a:ext cx="6857999" cy="2735385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5993963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60172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© Tintri Inc. 2017. All Rights Reserved.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5993963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993963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1" y="4713295"/>
            <a:ext cx="911484" cy="33551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492898" y="4703043"/>
            <a:ext cx="0" cy="356019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273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9"/>
          <p:cNvSpPr>
            <a:spLocks noGrp="1"/>
          </p:cNvSpPr>
          <p:nvPr>
            <p:ph type="title"/>
          </p:nvPr>
        </p:nvSpPr>
        <p:spPr>
          <a:xfrm>
            <a:off x="409146" y="205980"/>
            <a:ext cx="8310791" cy="515603"/>
          </a:xfrm>
          <a:prstGeom prst="rect">
            <a:avLst/>
          </a:prstGeom>
        </p:spPr>
        <p:txBody>
          <a:bodyPr vert="horz" lIns="0" tIns="36627" rIns="73253" bIns="36627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1123463" y="1152769"/>
            <a:ext cx="6877538" cy="274515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pic>
        <p:nvPicPr>
          <p:cNvPr id="17" name="Picture 16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60172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© Tintri Inc. 2017. All Rights Reserved.</a:t>
            </a:r>
            <a:endParaRPr lang="en-US" dirty="0"/>
          </a:p>
        </p:txBody>
      </p:sp>
      <p:sp>
        <p:nvSpPr>
          <p:cNvPr id="20" name="Footer Placeholder 4"/>
          <p:cNvSpPr txBox="1">
            <a:spLocks/>
          </p:cNvSpPr>
          <p:nvPr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00" b="1" dirty="0">
              <a:solidFill>
                <a:srgbClr val="DD0031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5993963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993963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1" y="4713295"/>
            <a:ext cx="911484" cy="33551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492898" y="4703043"/>
            <a:ext cx="0" cy="356019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385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bove /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114425" y="1143001"/>
            <a:ext cx="6905625" cy="122115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1113692" y="2793999"/>
            <a:ext cx="6906846" cy="1553309"/>
          </a:xfrm>
        </p:spPr>
        <p:txBody>
          <a:bodyPr anchor="t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5993963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60172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© Tintri Inc. 2017. All Rights Reserved.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5993963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993963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1" y="4713295"/>
            <a:ext cx="911484" cy="33551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492898" y="4703043"/>
            <a:ext cx="0" cy="356019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838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 baseline="0">
                <a:latin typeface="+mn-lt"/>
              </a:defRPr>
            </a:lvl1pPr>
          </a:lstStyle>
          <a:p>
            <a:r>
              <a:rPr lang="en-US" dirty="0"/>
              <a:t>Click icon to add full screen picture</a:t>
            </a:r>
          </a:p>
        </p:txBody>
      </p:sp>
    </p:spTree>
    <p:extLst>
      <p:ext uri="{BB962C8B-B14F-4D97-AF65-F5344CB8AC3E}">
        <p14:creationId xmlns:p14="http://schemas.microsoft.com/office/powerpoint/2010/main" val="2716246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for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0" y="4703043"/>
            <a:ext cx="909591" cy="356019"/>
          </a:xfrm>
          <a:prstGeom prst="rect">
            <a:avLst/>
          </a:prstGeom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5993963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60172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© 2017 Tintri, Inc. All Rights Reserved.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2" y="4713295"/>
            <a:ext cx="911482" cy="33551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492898" y="4703043"/>
            <a:ext cx="0" cy="356019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176328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12750" y="1161394"/>
            <a:ext cx="3875942" cy="205076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412750" y="3212263"/>
            <a:ext cx="3875942" cy="460375"/>
          </a:xfrm>
          <a:solidFill>
            <a:srgbClr val="D6DCE5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12750" y="3797425"/>
            <a:ext cx="3875942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  <a:lvl2pPr marL="272034" indent="0" algn="ctr">
              <a:buNone/>
              <a:defRPr sz="1200" b="0"/>
            </a:lvl2pPr>
            <a:lvl3pPr marL="732531" indent="0" algn="ctr">
              <a:buNone/>
              <a:defRPr sz="1200" b="0"/>
            </a:lvl3pPr>
            <a:lvl4pPr marL="1098797" indent="0" algn="ctr">
              <a:buNone/>
              <a:defRPr sz="1200" b="0"/>
            </a:lvl4pPr>
            <a:lvl5pPr marL="1465063" indent="0" algn="ctr">
              <a:buFont typeface="Arial"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4861855" y="1161394"/>
            <a:ext cx="3875942" cy="205076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4861855" y="3212263"/>
            <a:ext cx="3875942" cy="460375"/>
          </a:xfrm>
          <a:solidFill>
            <a:srgbClr val="D6DCE5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4861855" y="3797425"/>
            <a:ext cx="3875942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  <a:lvl2pPr marL="272034" indent="0" algn="ctr">
              <a:buNone/>
              <a:defRPr sz="1200" b="0"/>
            </a:lvl2pPr>
            <a:lvl3pPr marL="732531" indent="0" algn="ctr">
              <a:buNone/>
              <a:defRPr sz="1200" b="0"/>
            </a:lvl3pPr>
            <a:lvl4pPr marL="1098797" indent="0" algn="ctr">
              <a:buNone/>
              <a:defRPr sz="1200" b="0"/>
            </a:lvl4pPr>
            <a:lvl5pPr marL="1465063" indent="0" algn="ctr">
              <a:buFont typeface="Arial"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" name="Picture 16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60172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© 2017 Tintri, Inc. All Rights Reserved. 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12" name="Picture 11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18" name="Picture 17" descr="Tintri_Logo_RGB_Horizontal-Exact.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1" y="4713295"/>
            <a:ext cx="911484" cy="335515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492898" y="4703043"/>
            <a:ext cx="0" cy="356019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72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65579"/>
            <a:ext cx="9144000" cy="477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865077" y="517769"/>
            <a:ext cx="3868613" cy="3878385"/>
          </a:xfrm>
        </p:spPr>
        <p:txBody>
          <a:bodyPr anchor="ctr" anchorCtr="0"/>
          <a:lstStyle>
            <a:lvl1pPr marL="457200" indent="-457200">
              <a:lnSpc>
                <a:spcPct val="150000"/>
              </a:lnSpc>
              <a:buFont typeface="Wingdings" charset="2"/>
              <a:buAutoNum type="arabicPlain"/>
              <a:defRPr>
                <a:solidFill>
                  <a:schemeClr val="tx1"/>
                </a:solidFill>
              </a:defRPr>
            </a:lvl1pPr>
            <a:lvl2pPr marL="614934" indent="-342900">
              <a:lnSpc>
                <a:spcPct val="150000"/>
              </a:lnSpc>
              <a:buFont typeface="Wingdings" charset="2"/>
              <a:buAutoNum type="arabicPlain"/>
              <a:defRPr/>
            </a:lvl2pPr>
            <a:lvl3pPr marL="1075431" indent="-342900">
              <a:lnSpc>
                <a:spcPct val="150000"/>
              </a:lnSpc>
              <a:buFont typeface="Wingdings" charset="2"/>
              <a:buAutoNum type="arabicPlain"/>
              <a:defRPr/>
            </a:lvl3pPr>
            <a:lvl4pPr marL="1441697" indent="-342900">
              <a:lnSpc>
                <a:spcPct val="150000"/>
              </a:lnSpc>
              <a:buFont typeface="Wingdings" charset="2"/>
              <a:buAutoNum type="arabicPlain"/>
              <a:defRPr/>
            </a:lvl4pPr>
            <a:lvl5pPr marL="1693663" indent="-228600">
              <a:lnSpc>
                <a:spcPct val="150000"/>
              </a:lnSpc>
              <a:buFont typeface="Wingdings" charset="2"/>
              <a:buAutoNum type="arabicPlain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665579"/>
            <a:ext cx="9144000" cy="477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0077" y="1680309"/>
            <a:ext cx="3868615" cy="67710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3800" b="1" i="0" dirty="0">
                <a:solidFill>
                  <a:srgbClr val="DD003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56977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12750" y="1148944"/>
            <a:ext cx="2511425" cy="205076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316398" y="1148944"/>
            <a:ext cx="2511425" cy="205076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213064" y="1148944"/>
            <a:ext cx="2511425" cy="205076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3316398" y="3199813"/>
            <a:ext cx="2511425" cy="460375"/>
          </a:xfrm>
          <a:solidFill>
            <a:srgbClr val="D6DCE5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6213064" y="3199813"/>
            <a:ext cx="2511425" cy="460375"/>
          </a:xfrm>
          <a:solidFill>
            <a:srgbClr val="D6DCE5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412750" y="3199813"/>
            <a:ext cx="2511425" cy="460375"/>
          </a:xfrm>
          <a:solidFill>
            <a:srgbClr val="D6DCE5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3316398" y="3784975"/>
            <a:ext cx="2511425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  <a:lvl2pPr marL="272034" indent="0" algn="ctr">
              <a:buNone/>
              <a:defRPr sz="1200" b="0"/>
            </a:lvl2pPr>
            <a:lvl3pPr marL="732531" indent="0" algn="ctr">
              <a:buNone/>
              <a:defRPr sz="1200" b="0"/>
            </a:lvl3pPr>
            <a:lvl4pPr marL="1098797" indent="0" algn="ctr">
              <a:buNone/>
              <a:defRPr sz="1200" b="0"/>
            </a:lvl4pPr>
            <a:lvl5pPr marL="1465063" indent="0" algn="ctr">
              <a:buFont typeface="Arial"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6213064" y="3784975"/>
            <a:ext cx="2511425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  <a:lvl2pPr marL="272034" indent="0" algn="ctr">
              <a:buNone/>
              <a:defRPr sz="1200" b="0"/>
            </a:lvl2pPr>
            <a:lvl3pPr marL="732531" indent="0" algn="ctr">
              <a:buNone/>
              <a:defRPr sz="1200" b="0"/>
            </a:lvl3pPr>
            <a:lvl4pPr marL="1098797" indent="0" algn="ctr">
              <a:buNone/>
              <a:defRPr sz="1200" b="0"/>
            </a:lvl4pPr>
            <a:lvl5pPr marL="1465063" indent="0" algn="ctr">
              <a:buFont typeface="Arial"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12750" y="3784975"/>
            <a:ext cx="2511425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  <a:lvl2pPr marL="272034" indent="0" algn="ctr">
              <a:buNone/>
              <a:defRPr sz="1200" b="0"/>
            </a:lvl2pPr>
            <a:lvl3pPr marL="732531" indent="0" algn="ctr">
              <a:buNone/>
              <a:defRPr sz="1200" b="0"/>
            </a:lvl3pPr>
            <a:lvl4pPr marL="1098797" indent="0" algn="ctr">
              <a:buNone/>
              <a:defRPr sz="1200" b="0"/>
            </a:lvl4pPr>
            <a:lvl5pPr marL="1465063" indent="0" algn="ctr">
              <a:buFont typeface="Arial"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60172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© 2017 Tintri, Inc. All Rights Reserved. </a:t>
            </a:r>
            <a:endParaRPr lang="en-US" dirty="0"/>
          </a:p>
        </p:txBody>
      </p:sp>
      <p:sp>
        <p:nvSpPr>
          <p:cNvPr id="27" name="Footer Placeholder 4"/>
          <p:cNvSpPr txBox="1">
            <a:spLocks/>
          </p:cNvSpPr>
          <p:nvPr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16" name="Picture 15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17" name="Footer Placeholder 4"/>
          <p:cNvSpPr txBox="1">
            <a:spLocks/>
          </p:cNvSpPr>
          <p:nvPr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19" name="Picture 18" descr="Tintri_Logo_RGB_Horizontal-Exact.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25" name="Footer Placeholder 4"/>
          <p:cNvSpPr txBox="1">
            <a:spLocks/>
          </p:cNvSpPr>
          <p:nvPr userDrawn="1"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1" y="4713295"/>
            <a:ext cx="911484" cy="335515"/>
          </a:xfrm>
          <a:prstGeom prst="rect">
            <a:avLst/>
          </a:prstGeom>
        </p:spPr>
      </p:pic>
      <p:cxnSp>
        <p:nvCxnSpPr>
          <p:cNvPr id="29" name="Straight Connector 28"/>
          <p:cNvCxnSpPr/>
          <p:nvPr userDrawn="1"/>
        </p:nvCxnSpPr>
        <p:spPr>
          <a:xfrm>
            <a:off x="1492898" y="4703043"/>
            <a:ext cx="0" cy="356019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712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12751" y="1148944"/>
            <a:ext cx="1828736" cy="205076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412751" y="3199813"/>
            <a:ext cx="1828736" cy="460375"/>
          </a:xfrm>
          <a:solidFill>
            <a:srgbClr val="D6DCE5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12751" y="3784975"/>
            <a:ext cx="1828736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  <a:lvl2pPr marL="272034" indent="0" algn="ctr">
              <a:buNone/>
              <a:defRPr sz="1200" b="0"/>
            </a:lvl2pPr>
            <a:lvl3pPr marL="732531" indent="0" algn="ctr">
              <a:buNone/>
              <a:defRPr sz="1200" b="0"/>
            </a:lvl3pPr>
            <a:lvl4pPr marL="1098797" indent="0" algn="ctr">
              <a:buNone/>
              <a:defRPr sz="1200" b="0"/>
            </a:lvl4pPr>
            <a:lvl5pPr marL="1465063" indent="0" algn="ctr">
              <a:buFont typeface="Arial"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2574942" y="1148944"/>
            <a:ext cx="1828736" cy="205076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2574942" y="3199813"/>
            <a:ext cx="1828736" cy="460375"/>
          </a:xfrm>
          <a:solidFill>
            <a:srgbClr val="D6DCE5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2574942" y="3784975"/>
            <a:ext cx="1828736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  <a:lvl2pPr marL="272034" indent="0" algn="ctr">
              <a:buNone/>
              <a:defRPr sz="1200" b="0"/>
            </a:lvl2pPr>
            <a:lvl3pPr marL="732531" indent="0" algn="ctr">
              <a:buNone/>
              <a:defRPr sz="1200" b="0"/>
            </a:lvl3pPr>
            <a:lvl4pPr marL="1098797" indent="0" algn="ctr">
              <a:buNone/>
              <a:defRPr sz="1200" b="0"/>
            </a:lvl4pPr>
            <a:lvl5pPr marL="1465063" indent="0" algn="ctr">
              <a:buFont typeface="Arial"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5"/>
          </p:nvPr>
        </p:nvSpPr>
        <p:spPr>
          <a:xfrm>
            <a:off x="4737262" y="1148944"/>
            <a:ext cx="1828736" cy="205076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4737262" y="3199813"/>
            <a:ext cx="1828736" cy="460375"/>
          </a:xfrm>
          <a:solidFill>
            <a:srgbClr val="D6DCE5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7"/>
          </p:nvPr>
        </p:nvSpPr>
        <p:spPr>
          <a:xfrm>
            <a:off x="4737262" y="3784975"/>
            <a:ext cx="1828736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  <a:lvl2pPr marL="272034" indent="0" algn="ctr">
              <a:buNone/>
              <a:defRPr sz="1200" b="0"/>
            </a:lvl2pPr>
            <a:lvl3pPr marL="732531" indent="0" algn="ctr">
              <a:buNone/>
              <a:defRPr sz="1200" b="0"/>
            </a:lvl3pPr>
            <a:lvl4pPr marL="1098797" indent="0" algn="ctr">
              <a:buNone/>
              <a:defRPr sz="1200" b="0"/>
            </a:lvl4pPr>
            <a:lvl5pPr marL="1465063" indent="0" algn="ctr">
              <a:buFont typeface="Arial"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28"/>
          </p:nvPr>
        </p:nvSpPr>
        <p:spPr>
          <a:xfrm>
            <a:off x="6899519" y="1148944"/>
            <a:ext cx="1828736" cy="205076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9"/>
          </p:nvPr>
        </p:nvSpPr>
        <p:spPr>
          <a:xfrm>
            <a:off x="6899519" y="3199813"/>
            <a:ext cx="1828736" cy="460375"/>
          </a:xfrm>
          <a:solidFill>
            <a:srgbClr val="D6DCE5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0"/>
          </p:nvPr>
        </p:nvSpPr>
        <p:spPr>
          <a:xfrm>
            <a:off x="6899519" y="3784975"/>
            <a:ext cx="1828736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  <a:lvl2pPr marL="272034" indent="0" algn="ctr">
              <a:buNone/>
              <a:defRPr sz="1200" b="0"/>
            </a:lvl2pPr>
            <a:lvl3pPr marL="732531" indent="0" algn="ctr">
              <a:buNone/>
              <a:defRPr sz="1200" b="0"/>
            </a:lvl3pPr>
            <a:lvl4pPr marL="1098797" indent="0" algn="ctr">
              <a:buNone/>
              <a:defRPr sz="1200" b="0"/>
            </a:lvl4pPr>
            <a:lvl5pPr marL="1465063" indent="0" algn="ctr">
              <a:buFont typeface="Arial"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9" name="Picture 18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60172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© 2017 Tintri, Inc. All Rights Reserved. </a:t>
            </a:r>
            <a:endParaRPr lang="en-US" dirty="0"/>
          </a:p>
        </p:txBody>
      </p:sp>
      <p:sp>
        <p:nvSpPr>
          <p:cNvPr id="24" name="Footer Placeholder 4"/>
          <p:cNvSpPr txBox="1">
            <a:spLocks/>
          </p:cNvSpPr>
          <p:nvPr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20" name="Picture 19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21" name="Footer Placeholder 4"/>
          <p:cNvSpPr txBox="1">
            <a:spLocks/>
          </p:cNvSpPr>
          <p:nvPr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22" name="Picture 21" descr="Tintri_Logo_RGB_Horizontal-Exact.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25" name="Footer Placeholder 4"/>
          <p:cNvSpPr txBox="1">
            <a:spLocks/>
          </p:cNvSpPr>
          <p:nvPr userDrawn="1"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1" y="4713295"/>
            <a:ext cx="911484" cy="335515"/>
          </a:xfrm>
          <a:prstGeom prst="rect">
            <a:avLst/>
          </a:prstGeom>
        </p:spPr>
      </p:pic>
      <p:cxnSp>
        <p:nvCxnSpPr>
          <p:cNvPr id="27" name="Straight Connector 26"/>
          <p:cNvCxnSpPr/>
          <p:nvPr userDrawn="1"/>
        </p:nvCxnSpPr>
        <p:spPr>
          <a:xfrm>
            <a:off x="1492898" y="4703043"/>
            <a:ext cx="0" cy="356019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057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con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412751" y="2359317"/>
            <a:ext cx="1828736" cy="460375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2574942" y="2359317"/>
            <a:ext cx="1828736" cy="460375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4737262" y="2359317"/>
            <a:ext cx="1828736" cy="460375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29"/>
          </p:nvPr>
        </p:nvSpPr>
        <p:spPr>
          <a:xfrm>
            <a:off x="6899519" y="2359317"/>
            <a:ext cx="1828736" cy="460375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869919" y="2981828"/>
            <a:ext cx="9144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32110" y="2981828"/>
            <a:ext cx="9144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94430" y="2981828"/>
            <a:ext cx="9144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356687" y="2981828"/>
            <a:ext cx="9144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12751" y="3149725"/>
            <a:ext cx="1828736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  <a:lvl2pPr marL="272034" indent="0" algn="ctr">
              <a:buNone/>
              <a:defRPr sz="1200" b="0"/>
            </a:lvl2pPr>
            <a:lvl3pPr marL="732531" indent="0" algn="ctr">
              <a:buNone/>
              <a:defRPr sz="1200" b="0"/>
            </a:lvl3pPr>
            <a:lvl4pPr marL="1098797" indent="0" algn="ctr">
              <a:buNone/>
              <a:defRPr sz="1200" b="0"/>
            </a:lvl4pPr>
            <a:lvl5pPr marL="1465063" indent="0" algn="ctr">
              <a:buFont typeface="Arial"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2574942" y="3149725"/>
            <a:ext cx="1828736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  <a:lvl2pPr marL="272034" indent="0" algn="ctr">
              <a:buNone/>
              <a:defRPr sz="1200" b="0"/>
            </a:lvl2pPr>
            <a:lvl3pPr marL="732531" indent="0" algn="ctr">
              <a:buNone/>
              <a:defRPr sz="1200" b="0"/>
            </a:lvl3pPr>
            <a:lvl4pPr marL="1098797" indent="0" algn="ctr">
              <a:buNone/>
              <a:defRPr sz="1200" b="0"/>
            </a:lvl4pPr>
            <a:lvl5pPr marL="1465063" indent="0" algn="ctr">
              <a:buFont typeface="Arial"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27"/>
          </p:nvPr>
        </p:nvSpPr>
        <p:spPr>
          <a:xfrm>
            <a:off x="4737262" y="3149725"/>
            <a:ext cx="1828736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  <a:lvl2pPr marL="272034" indent="0" algn="ctr">
              <a:buNone/>
              <a:defRPr sz="1200" b="0"/>
            </a:lvl2pPr>
            <a:lvl3pPr marL="732531" indent="0" algn="ctr">
              <a:buNone/>
              <a:defRPr sz="1200" b="0"/>
            </a:lvl3pPr>
            <a:lvl4pPr marL="1098797" indent="0" algn="ctr">
              <a:buNone/>
              <a:defRPr sz="1200" b="0"/>
            </a:lvl4pPr>
            <a:lvl5pPr marL="1465063" indent="0" algn="ctr">
              <a:buFont typeface="Arial"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30"/>
          </p:nvPr>
        </p:nvSpPr>
        <p:spPr>
          <a:xfrm>
            <a:off x="6899519" y="3149725"/>
            <a:ext cx="1828736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  <a:lvl2pPr marL="272034" indent="0" algn="ctr">
              <a:buNone/>
              <a:defRPr sz="1200" b="0"/>
            </a:lvl2pPr>
            <a:lvl3pPr marL="732531" indent="0" algn="ctr">
              <a:buNone/>
              <a:defRPr sz="1200" b="0"/>
            </a:lvl3pPr>
            <a:lvl4pPr marL="1098797" indent="0" algn="ctr">
              <a:buNone/>
              <a:defRPr sz="1200" b="0"/>
            </a:lvl4pPr>
            <a:lvl5pPr marL="1465063" indent="0" algn="ctr">
              <a:buFont typeface="Arial"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Picture Placeholder 43"/>
          <p:cNvSpPr>
            <a:spLocks noGrp="1" noChangeAspect="1"/>
          </p:cNvSpPr>
          <p:nvPr>
            <p:ph type="pic" sz="quarter" idx="31"/>
          </p:nvPr>
        </p:nvSpPr>
        <p:spPr>
          <a:xfrm>
            <a:off x="869919" y="1335697"/>
            <a:ext cx="914400" cy="9144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0" name="Picture Placeholder 43"/>
          <p:cNvSpPr>
            <a:spLocks noGrp="1" noChangeAspect="1"/>
          </p:cNvSpPr>
          <p:nvPr>
            <p:ph type="pic" sz="quarter" idx="32"/>
          </p:nvPr>
        </p:nvSpPr>
        <p:spPr>
          <a:xfrm>
            <a:off x="3032110" y="1335697"/>
            <a:ext cx="914400" cy="9144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1" name="Picture Placeholder 43"/>
          <p:cNvSpPr>
            <a:spLocks noGrp="1" noChangeAspect="1"/>
          </p:cNvSpPr>
          <p:nvPr>
            <p:ph type="pic" sz="quarter" idx="33"/>
          </p:nvPr>
        </p:nvSpPr>
        <p:spPr>
          <a:xfrm>
            <a:off x="5194430" y="1335697"/>
            <a:ext cx="914400" cy="9144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2" name="Picture Placeholder 43"/>
          <p:cNvSpPr>
            <a:spLocks noGrp="1" noChangeAspect="1"/>
          </p:cNvSpPr>
          <p:nvPr>
            <p:ph type="pic" sz="quarter" idx="34"/>
          </p:nvPr>
        </p:nvSpPr>
        <p:spPr>
          <a:xfrm>
            <a:off x="7356687" y="1335697"/>
            <a:ext cx="914400" cy="9144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60172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© 2017 Tintri, Inc. All Rights Reserved. </a:t>
            </a:r>
            <a:endParaRPr lang="en-US" dirty="0"/>
          </a:p>
        </p:txBody>
      </p:sp>
      <p:sp>
        <p:nvSpPr>
          <p:cNvPr id="55" name="Footer Placeholder 4"/>
          <p:cNvSpPr txBox="1">
            <a:spLocks/>
          </p:cNvSpPr>
          <p:nvPr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22" name="Picture 21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869919" y="2981828"/>
            <a:ext cx="9144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32110" y="2981828"/>
            <a:ext cx="9144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94430" y="2981828"/>
            <a:ext cx="9144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56687" y="2981828"/>
            <a:ext cx="9144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4"/>
          <p:cNvSpPr txBox="1">
            <a:spLocks/>
          </p:cNvSpPr>
          <p:nvPr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30" name="Picture 29" descr="Tintri_Logo_RGB_Horizontal-Exact.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cxnSp>
        <p:nvCxnSpPr>
          <p:cNvPr id="31" name="Straight Connector 30"/>
          <p:cNvCxnSpPr/>
          <p:nvPr userDrawn="1"/>
        </p:nvCxnSpPr>
        <p:spPr>
          <a:xfrm>
            <a:off x="869919" y="2981828"/>
            <a:ext cx="9144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3032110" y="2981828"/>
            <a:ext cx="9144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5194430" y="2981828"/>
            <a:ext cx="9144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7356687" y="2981828"/>
            <a:ext cx="9144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ooter Placeholder 4"/>
          <p:cNvSpPr txBox="1">
            <a:spLocks/>
          </p:cNvSpPr>
          <p:nvPr userDrawn="1"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1" y="4713295"/>
            <a:ext cx="911484" cy="335515"/>
          </a:xfrm>
          <a:prstGeom prst="rect">
            <a:avLst/>
          </a:prstGeom>
        </p:spPr>
      </p:pic>
      <p:cxnSp>
        <p:nvCxnSpPr>
          <p:cNvPr id="46" name="Straight Connector 45"/>
          <p:cNvCxnSpPr/>
          <p:nvPr userDrawn="1"/>
        </p:nvCxnSpPr>
        <p:spPr>
          <a:xfrm>
            <a:off x="1492898" y="4703043"/>
            <a:ext cx="0" cy="356019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803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16"/>
          <p:cNvSpPr>
            <a:spLocks noGrp="1"/>
          </p:cNvSpPr>
          <p:nvPr>
            <p:ph type="body" sz="quarter" idx="29"/>
          </p:nvPr>
        </p:nvSpPr>
        <p:spPr>
          <a:xfrm>
            <a:off x="412750" y="3592137"/>
            <a:ext cx="2511425" cy="26743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7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1325562" y="1036894"/>
            <a:ext cx="685800" cy="6858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412750" y="1774409"/>
            <a:ext cx="2511425" cy="26743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12750" y="2098117"/>
            <a:ext cx="2511425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  <a:lvl2pPr marL="272034" indent="0" algn="ctr">
              <a:buNone/>
              <a:defRPr sz="1200" b="0"/>
            </a:lvl2pPr>
            <a:lvl3pPr marL="732531" indent="0" algn="ctr">
              <a:buNone/>
              <a:defRPr sz="1200" b="0"/>
            </a:lvl3pPr>
            <a:lvl4pPr marL="1098797" indent="0" algn="ctr">
              <a:buNone/>
              <a:defRPr sz="1200" b="0"/>
            </a:lvl4pPr>
            <a:lvl5pPr marL="1465063" indent="0" algn="ctr">
              <a:buFont typeface="Arial"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Picture Placeholder 12"/>
          <p:cNvSpPr>
            <a:spLocks noGrp="1" noChangeAspect="1"/>
          </p:cNvSpPr>
          <p:nvPr>
            <p:ph type="pic" sz="quarter" idx="22"/>
          </p:nvPr>
        </p:nvSpPr>
        <p:spPr>
          <a:xfrm>
            <a:off x="4229210" y="1036894"/>
            <a:ext cx="685800" cy="6858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3316398" y="1774409"/>
            <a:ext cx="2511425" cy="26743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3316398" y="2098117"/>
            <a:ext cx="2511425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  <a:lvl2pPr marL="272034" indent="0" algn="ctr">
              <a:buNone/>
              <a:defRPr sz="1200" b="0"/>
            </a:lvl2pPr>
            <a:lvl3pPr marL="732531" indent="0" algn="ctr">
              <a:buNone/>
              <a:defRPr sz="1200" b="0"/>
            </a:lvl3pPr>
            <a:lvl4pPr marL="1098797" indent="0" algn="ctr">
              <a:buNone/>
              <a:defRPr sz="1200" b="0"/>
            </a:lvl4pPr>
            <a:lvl5pPr marL="1465063" indent="0" algn="ctr">
              <a:buFont typeface="Arial"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Picture Placeholder 12"/>
          <p:cNvSpPr>
            <a:spLocks noGrp="1" noChangeAspect="1"/>
          </p:cNvSpPr>
          <p:nvPr>
            <p:ph type="pic" sz="quarter" idx="25"/>
          </p:nvPr>
        </p:nvSpPr>
        <p:spPr>
          <a:xfrm>
            <a:off x="7121324" y="1036894"/>
            <a:ext cx="685800" cy="6858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6208512" y="1774409"/>
            <a:ext cx="2511425" cy="26743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7"/>
          </p:nvPr>
        </p:nvSpPr>
        <p:spPr>
          <a:xfrm>
            <a:off x="6208512" y="2098117"/>
            <a:ext cx="2511425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  <a:lvl2pPr marL="272034" indent="0" algn="ctr">
              <a:buNone/>
              <a:defRPr sz="1200" b="0"/>
            </a:lvl2pPr>
            <a:lvl3pPr marL="732531" indent="0" algn="ctr">
              <a:buNone/>
              <a:defRPr sz="1200" b="0"/>
            </a:lvl3pPr>
            <a:lvl4pPr marL="1098797" indent="0" algn="ctr">
              <a:buNone/>
              <a:defRPr sz="1200" b="0"/>
            </a:lvl4pPr>
            <a:lvl5pPr marL="1465063" indent="0" algn="ctr">
              <a:buFont typeface="Arial"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Picture Placeholder 12"/>
          <p:cNvSpPr>
            <a:spLocks noGrp="1" noChangeAspect="1"/>
          </p:cNvSpPr>
          <p:nvPr>
            <p:ph type="pic" sz="quarter" idx="28"/>
          </p:nvPr>
        </p:nvSpPr>
        <p:spPr>
          <a:xfrm>
            <a:off x="1325562" y="2854622"/>
            <a:ext cx="685800" cy="6858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30"/>
          </p:nvPr>
        </p:nvSpPr>
        <p:spPr>
          <a:xfrm>
            <a:off x="412750" y="3915845"/>
            <a:ext cx="2511425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  <a:lvl2pPr marL="272034" indent="0" algn="ctr">
              <a:buNone/>
              <a:defRPr sz="1200" b="0"/>
            </a:lvl2pPr>
            <a:lvl3pPr marL="732531" indent="0" algn="ctr">
              <a:buNone/>
              <a:defRPr sz="1200" b="0"/>
            </a:lvl3pPr>
            <a:lvl4pPr marL="1098797" indent="0" algn="ctr">
              <a:buNone/>
              <a:defRPr sz="1200" b="0"/>
            </a:lvl4pPr>
            <a:lvl5pPr marL="1465063" indent="0" algn="ctr">
              <a:buFont typeface="Arial"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Picture Placeholder 12"/>
          <p:cNvSpPr>
            <a:spLocks noGrp="1" noChangeAspect="1"/>
          </p:cNvSpPr>
          <p:nvPr>
            <p:ph type="pic" sz="quarter" idx="31"/>
          </p:nvPr>
        </p:nvSpPr>
        <p:spPr>
          <a:xfrm>
            <a:off x="4229210" y="2854622"/>
            <a:ext cx="685800" cy="6858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32"/>
          </p:nvPr>
        </p:nvSpPr>
        <p:spPr>
          <a:xfrm>
            <a:off x="3316398" y="3592137"/>
            <a:ext cx="2511425" cy="26743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Text Placeholder 16"/>
          <p:cNvSpPr>
            <a:spLocks noGrp="1"/>
          </p:cNvSpPr>
          <p:nvPr>
            <p:ph type="body" sz="quarter" idx="33"/>
          </p:nvPr>
        </p:nvSpPr>
        <p:spPr>
          <a:xfrm>
            <a:off x="3316398" y="3915845"/>
            <a:ext cx="2511425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  <a:lvl2pPr marL="272034" indent="0" algn="ctr">
              <a:buNone/>
              <a:defRPr sz="1200" b="0"/>
            </a:lvl2pPr>
            <a:lvl3pPr marL="732531" indent="0" algn="ctr">
              <a:buNone/>
              <a:defRPr sz="1200" b="0"/>
            </a:lvl3pPr>
            <a:lvl4pPr marL="1098797" indent="0" algn="ctr">
              <a:buNone/>
              <a:defRPr sz="1200" b="0"/>
            </a:lvl4pPr>
            <a:lvl5pPr marL="1465063" indent="0" algn="ctr">
              <a:buFont typeface="Arial"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Picture Placeholder 12"/>
          <p:cNvSpPr>
            <a:spLocks noGrp="1" noChangeAspect="1"/>
          </p:cNvSpPr>
          <p:nvPr>
            <p:ph type="pic" sz="quarter" idx="34"/>
          </p:nvPr>
        </p:nvSpPr>
        <p:spPr>
          <a:xfrm>
            <a:off x="7121324" y="2854622"/>
            <a:ext cx="685800" cy="6858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6208512" y="3592137"/>
            <a:ext cx="2511425" cy="26743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36"/>
          </p:nvPr>
        </p:nvSpPr>
        <p:spPr>
          <a:xfrm>
            <a:off x="6208512" y="3915845"/>
            <a:ext cx="2511425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200" b="0"/>
            </a:lvl1pPr>
            <a:lvl2pPr marL="272034" indent="0" algn="ctr">
              <a:buNone/>
              <a:defRPr sz="1200" b="0"/>
            </a:lvl2pPr>
            <a:lvl3pPr marL="732531" indent="0" algn="ctr">
              <a:buNone/>
              <a:defRPr sz="1200" b="0"/>
            </a:lvl3pPr>
            <a:lvl4pPr marL="1098797" indent="0" algn="ctr">
              <a:buNone/>
              <a:defRPr sz="1200" b="0"/>
            </a:lvl4pPr>
            <a:lvl5pPr marL="1465063" indent="0" algn="ctr">
              <a:buFont typeface="Arial"/>
              <a:buNone/>
              <a:defRPr sz="1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09146" y="205980"/>
            <a:ext cx="8310791" cy="5156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60172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© 2017 Tintri, Inc. All Rights Reserved. </a:t>
            </a:r>
            <a:endParaRPr lang="en-US" dirty="0"/>
          </a:p>
        </p:txBody>
      </p:sp>
      <p:sp>
        <p:nvSpPr>
          <p:cNvPr id="40" name="Footer Placeholder 4"/>
          <p:cNvSpPr txBox="1">
            <a:spLocks/>
          </p:cNvSpPr>
          <p:nvPr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24" name="Picture 23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38" name="Footer Placeholder 4"/>
          <p:cNvSpPr txBox="1">
            <a:spLocks/>
          </p:cNvSpPr>
          <p:nvPr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41" name="Picture 40" descr="Tintri_Logo_RGB_Horizontal-Exact.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42" name="Footer Placeholder 4"/>
          <p:cNvSpPr txBox="1">
            <a:spLocks/>
          </p:cNvSpPr>
          <p:nvPr userDrawn="1"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1" y="4713295"/>
            <a:ext cx="911484" cy="335515"/>
          </a:xfrm>
          <a:prstGeom prst="rect">
            <a:avLst/>
          </a:prstGeom>
        </p:spPr>
      </p:pic>
      <p:cxnSp>
        <p:nvCxnSpPr>
          <p:cNvPr id="44" name="Straight Connector 43"/>
          <p:cNvCxnSpPr/>
          <p:nvPr userDrawn="1"/>
        </p:nvCxnSpPr>
        <p:spPr>
          <a:xfrm>
            <a:off x="1492898" y="4703043"/>
            <a:ext cx="0" cy="356019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404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459211" y="1943970"/>
            <a:ext cx="1365250" cy="26743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59211" y="2230328"/>
            <a:ext cx="1365250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72034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32531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8797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65063" indent="0" algn="ctr">
              <a:buFont typeface="Arial"/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2186148" y="1943970"/>
            <a:ext cx="1365250" cy="26743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2186148" y="2230328"/>
            <a:ext cx="1365250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72034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32531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8797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65063" indent="0" algn="ctr">
              <a:buFont typeface="Arial"/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3913085" y="1943970"/>
            <a:ext cx="1365250" cy="26743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1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3913085" y="2230328"/>
            <a:ext cx="1365250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72034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32531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8797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65063" indent="0" algn="ctr">
              <a:buFont typeface="Arial"/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2" name="Text Placeholder 16"/>
          <p:cNvSpPr>
            <a:spLocks noGrp="1"/>
          </p:cNvSpPr>
          <p:nvPr>
            <p:ph type="body" sz="quarter" idx="28"/>
          </p:nvPr>
        </p:nvSpPr>
        <p:spPr>
          <a:xfrm>
            <a:off x="5640022" y="1943970"/>
            <a:ext cx="1365250" cy="26743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3" name="Text Placeholder 16"/>
          <p:cNvSpPr>
            <a:spLocks noGrp="1"/>
          </p:cNvSpPr>
          <p:nvPr>
            <p:ph type="body" sz="quarter" idx="29"/>
          </p:nvPr>
        </p:nvSpPr>
        <p:spPr>
          <a:xfrm>
            <a:off x="5640022" y="2230328"/>
            <a:ext cx="1365250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72034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32531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8797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65063" indent="0" algn="ctr">
              <a:buFont typeface="Arial"/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4" name="Text Placeholder 16"/>
          <p:cNvSpPr>
            <a:spLocks noGrp="1"/>
          </p:cNvSpPr>
          <p:nvPr>
            <p:ph type="body" sz="quarter" idx="31"/>
          </p:nvPr>
        </p:nvSpPr>
        <p:spPr>
          <a:xfrm>
            <a:off x="7366958" y="1943970"/>
            <a:ext cx="1365250" cy="26743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5" name="Text Placeholder 16"/>
          <p:cNvSpPr>
            <a:spLocks noGrp="1"/>
          </p:cNvSpPr>
          <p:nvPr>
            <p:ph type="body" sz="quarter" idx="32"/>
          </p:nvPr>
        </p:nvSpPr>
        <p:spPr>
          <a:xfrm>
            <a:off x="7366958" y="2230328"/>
            <a:ext cx="1365250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72034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32531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8797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65063" indent="0" algn="ctr">
              <a:buFont typeface="Arial"/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798936" y="1186294"/>
            <a:ext cx="685800" cy="6858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12"/>
          <p:cNvSpPr>
            <a:spLocks noGrp="1" noChangeAspect="1"/>
          </p:cNvSpPr>
          <p:nvPr>
            <p:ph type="pic" sz="quarter" idx="24"/>
          </p:nvPr>
        </p:nvSpPr>
        <p:spPr>
          <a:xfrm>
            <a:off x="2525873" y="1186294"/>
            <a:ext cx="685800" cy="6858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12"/>
          <p:cNvSpPr>
            <a:spLocks noGrp="1" noChangeAspect="1"/>
          </p:cNvSpPr>
          <p:nvPr>
            <p:ph type="pic" sz="quarter" idx="27"/>
          </p:nvPr>
        </p:nvSpPr>
        <p:spPr>
          <a:xfrm>
            <a:off x="4252810" y="1186294"/>
            <a:ext cx="685800" cy="6858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12"/>
          <p:cNvSpPr>
            <a:spLocks noGrp="1" noChangeAspect="1"/>
          </p:cNvSpPr>
          <p:nvPr>
            <p:ph type="pic" sz="quarter" idx="30"/>
          </p:nvPr>
        </p:nvSpPr>
        <p:spPr>
          <a:xfrm>
            <a:off x="5979747" y="1186294"/>
            <a:ext cx="685800" cy="6858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12"/>
          <p:cNvSpPr>
            <a:spLocks noGrp="1" noChangeAspect="1"/>
          </p:cNvSpPr>
          <p:nvPr>
            <p:ph type="pic" sz="quarter" idx="33"/>
          </p:nvPr>
        </p:nvSpPr>
        <p:spPr>
          <a:xfrm>
            <a:off x="7706683" y="1186294"/>
            <a:ext cx="685800" cy="6858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49" name="Picture 48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5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60172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© 2017 Tintri, Inc. All Rights Reserved. </a:t>
            </a:r>
            <a:endParaRPr lang="en-US" dirty="0"/>
          </a:p>
        </p:txBody>
      </p:sp>
      <p:sp>
        <p:nvSpPr>
          <p:cNvPr id="51" name="Footer Placeholder 4"/>
          <p:cNvSpPr txBox="1">
            <a:spLocks/>
          </p:cNvSpPr>
          <p:nvPr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sp>
        <p:nvSpPr>
          <p:cNvPr id="86" name="Text Placeholder 16"/>
          <p:cNvSpPr>
            <a:spLocks noGrp="1"/>
          </p:cNvSpPr>
          <p:nvPr>
            <p:ph type="body" sz="quarter" idx="34"/>
          </p:nvPr>
        </p:nvSpPr>
        <p:spPr>
          <a:xfrm>
            <a:off x="466599" y="3689066"/>
            <a:ext cx="1365250" cy="26743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7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466599" y="3975424"/>
            <a:ext cx="1365250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72034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32531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8797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65063" indent="0" algn="ctr">
              <a:buFont typeface="Arial"/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8" name="Text Placeholder 16"/>
          <p:cNvSpPr>
            <a:spLocks noGrp="1"/>
          </p:cNvSpPr>
          <p:nvPr>
            <p:ph type="body" sz="quarter" idx="36"/>
          </p:nvPr>
        </p:nvSpPr>
        <p:spPr>
          <a:xfrm>
            <a:off x="2193536" y="3689066"/>
            <a:ext cx="1365250" cy="26743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9" name="Text Placeholder 16"/>
          <p:cNvSpPr>
            <a:spLocks noGrp="1"/>
          </p:cNvSpPr>
          <p:nvPr>
            <p:ph type="body" sz="quarter" idx="37"/>
          </p:nvPr>
        </p:nvSpPr>
        <p:spPr>
          <a:xfrm>
            <a:off x="2193536" y="3975424"/>
            <a:ext cx="1365250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72034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32531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8797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65063" indent="0" algn="ctr">
              <a:buFont typeface="Arial"/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0" name="Text Placeholder 16"/>
          <p:cNvSpPr>
            <a:spLocks noGrp="1"/>
          </p:cNvSpPr>
          <p:nvPr>
            <p:ph type="body" sz="quarter" idx="38"/>
          </p:nvPr>
        </p:nvSpPr>
        <p:spPr>
          <a:xfrm>
            <a:off x="3920473" y="3689066"/>
            <a:ext cx="1365250" cy="26743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1" name="Text Placeholder 16"/>
          <p:cNvSpPr>
            <a:spLocks noGrp="1"/>
          </p:cNvSpPr>
          <p:nvPr>
            <p:ph type="body" sz="quarter" idx="39"/>
          </p:nvPr>
        </p:nvSpPr>
        <p:spPr>
          <a:xfrm>
            <a:off x="3920473" y="3975424"/>
            <a:ext cx="1365250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72034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32531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8797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65063" indent="0" algn="ctr">
              <a:buFont typeface="Arial"/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2" name="Text Placeholder 16"/>
          <p:cNvSpPr>
            <a:spLocks noGrp="1"/>
          </p:cNvSpPr>
          <p:nvPr>
            <p:ph type="body" sz="quarter" idx="40"/>
          </p:nvPr>
        </p:nvSpPr>
        <p:spPr>
          <a:xfrm>
            <a:off x="5647410" y="3689066"/>
            <a:ext cx="1365250" cy="26743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3" name="Text Placeholder 16"/>
          <p:cNvSpPr>
            <a:spLocks noGrp="1"/>
          </p:cNvSpPr>
          <p:nvPr>
            <p:ph type="body" sz="quarter" idx="41"/>
          </p:nvPr>
        </p:nvSpPr>
        <p:spPr>
          <a:xfrm>
            <a:off x="5647410" y="3975424"/>
            <a:ext cx="1365250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72034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32531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8797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65063" indent="0" algn="ctr">
              <a:buFont typeface="Arial"/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4" name="Text Placeholder 16"/>
          <p:cNvSpPr>
            <a:spLocks noGrp="1"/>
          </p:cNvSpPr>
          <p:nvPr>
            <p:ph type="body" sz="quarter" idx="42"/>
          </p:nvPr>
        </p:nvSpPr>
        <p:spPr>
          <a:xfrm>
            <a:off x="7374346" y="3689066"/>
            <a:ext cx="1365250" cy="26743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cap="none"/>
            </a:lvl1pPr>
            <a:lvl2pPr marL="272034" indent="0" algn="ctr">
              <a:buNone/>
              <a:defRPr sz="1400" cap="none"/>
            </a:lvl2pPr>
            <a:lvl3pPr marL="732531" indent="0" algn="ctr">
              <a:buNone/>
              <a:defRPr sz="1400" cap="none"/>
            </a:lvl3pPr>
            <a:lvl4pPr marL="1098797" indent="0" algn="ctr">
              <a:buNone/>
              <a:defRPr sz="1400" cap="none"/>
            </a:lvl4pPr>
            <a:lvl5pPr marL="1465063" indent="0" algn="ctr">
              <a:buFont typeface="Arial"/>
              <a:buNone/>
              <a:defRPr sz="14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5" name="Text Placeholder 16"/>
          <p:cNvSpPr>
            <a:spLocks noGrp="1"/>
          </p:cNvSpPr>
          <p:nvPr>
            <p:ph type="body" sz="quarter" idx="43"/>
          </p:nvPr>
        </p:nvSpPr>
        <p:spPr>
          <a:xfrm>
            <a:off x="7374346" y="3975424"/>
            <a:ext cx="1365250" cy="4603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72034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32531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8797" indent="0" algn="ctr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65063" indent="0" algn="ctr">
              <a:buFont typeface="Arial"/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6" name="Picture Placeholder 12"/>
          <p:cNvSpPr>
            <a:spLocks noGrp="1" noChangeAspect="1"/>
          </p:cNvSpPr>
          <p:nvPr>
            <p:ph type="pic" sz="quarter" idx="44"/>
          </p:nvPr>
        </p:nvSpPr>
        <p:spPr>
          <a:xfrm>
            <a:off x="806324" y="2931390"/>
            <a:ext cx="685800" cy="6858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7" name="Picture Placeholder 12"/>
          <p:cNvSpPr>
            <a:spLocks noGrp="1" noChangeAspect="1"/>
          </p:cNvSpPr>
          <p:nvPr>
            <p:ph type="pic" sz="quarter" idx="45"/>
          </p:nvPr>
        </p:nvSpPr>
        <p:spPr>
          <a:xfrm>
            <a:off x="2533261" y="2931390"/>
            <a:ext cx="685800" cy="6858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8" name="Picture Placeholder 12"/>
          <p:cNvSpPr>
            <a:spLocks noGrp="1" noChangeAspect="1"/>
          </p:cNvSpPr>
          <p:nvPr>
            <p:ph type="pic" sz="quarter" idx="46"/>
          </p:nvPr>
        </p:nvSpPr>
        <p:spPr>
          <a:xfrm>
            <a:off x="4260198" y="2931390"/>
            <a:ext cx="685800" cy="6858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9" name="Picture Placeholder 12"/>
          <p:cNvSpPr>
            <a:spLocks noGrp="1" noChangeAspect="1"/>
          </p:cNvSpPr>
          <p:nvPr>
            <p:ph type="pic" sz="quarter" idx="47"/>
          </p:nvPr>
        </p:nvSpPr>
        <p:spPr>
          <a:xfrm>
            <a:off x="5987135" y="2931390"/>
            <a:ext cx="685800" cy="6858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0" name="Picture Placeholder 12"/>
          <p:cNvSpPr>
            <a:spLocks noGrp="1" noChangeAspect="1"/>
          </p:cNvSpPr>
          <p:nvPr>
            <p:ph type="pic" sz="quarter" idx="48"/>
          </p:nvPr>
        </p:nvSpPr>
        <p:spPr>
          <a:xfrm>
            <a:off x="7714071" y="2931390"/>
            <a:ext cx="685800" cy="6858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36" name="Picture 35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37" name="Footer Placeholder 4"/>
          <p:cNvSpPr txBox="1">
            <a:spLocks/>
          </p:cNvSpPr>
          <p:nvPr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38" name="Picture 37" descr="Tintri_Logo_RGB_Horizontal-Exact.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39" name="Footer Placeholder 4"/>
          <p:cNvSpPr txBox="1">
            <a:spLocks/>
          </p:cNvSpPr>
          <p:nvPr userDrawn="1"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1" y="4713295"/>
            <a:ext cx="911484" cy="335515"/>
          </a:xfrm>
          <a:prstGeom prst="rect">
            <a:avLst/>
          </a:prstGeom>
        </p:spPr>
      </p:pic>
      <p:cxnSp>
        <p:nvCxnSpPr>
          <p:cNvPr id="41" name="Straight Connector 40"/>
          <p:cNvCxnSpPr/>
          <p:nvPr userDrawn="1"/>
        </p:nvCxnSpPr>
        <p:spPr>
          <a:xfrm>
            <a:off x="1492898" y="4703043"/>
            <a:ext cx="0" cy="356019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470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10308" y="1781537"/>
            <a:ext cx="4636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 i="0" dirty="0">
                <a:solidFill>
                  <a:schemeClr val="accent6"/>
                </a:solidFill>
              </a:rPr>
              <a:t>Thank you</a:t>
            </a:r>
          </a:p>
        </p:txBody>
      </p:sp>
      <p:pic>
        <p:nvPicPr>
          <p:cNvPr id="6" name="Picture 5" descr="Tintri_Logo_RGB_Horizontal-Exact.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1" y="4713295"/>
            <a:ext cx="911484" cy="33551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492898" y="4703043"/>
            <a:ext cx="0" cy="356019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6" r="27205"/>
          <a:stretch/>
        </p:blipFill>
        <p:spPr>
          <a:xfrm>
            <a:off x="5573016" y="0"/>
            <a:ext cx="3570984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9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eparato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421038" y="838497"/>
            <a:ext cx="4165603" cy="3489626"/>
          </a:xfrm>
          <a:prstGeom prst="rect">
            <a:avLst/>
          </a:prstGeom>
          <a:ln>
            <a:noFill/>
          </a:ln>
        </p:spPr>
        <p:txBody>
          <a:bodyPr anchor="ctr" anchorCtr="0">
            <a:normAutofit/>
          </a:bodyPr>
          <a:lstStyle>
            <a:lvl1pPr algn="l">
              <a:defRPr sz="3800" b="1" i="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8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>
          <a:xfrm>
            <a:off x="407457" y="1155548"/>
            <a:ext cx="8312110" cy="3201530"/>
          </a:xfrm>
          <a:prstGeom prst="rect">
            <a:avLst/>
          </a:prstGeom>
        </p:spPr>
        <p:txBody>
          <a:bodyPr vert="horz" lIns="0" tIns="36627" rIns="73253" bIns="36627" rtlCol="0">
            <a:normAutofit/>
          </a:bodyPr>
          <a:lstStyle>
            <a:lvl1pPr marL="342900" marR="0" indent="-342900" algn="l" defTabSz="732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DD0031"/>
              </a:buClr>
              <a:buSzTx/>
              <a:buFont typeface="Arial"/>
              <a:buChar char="•"/>
              <a:tabLst/>
              <a:defRPr/>
            </a:lvl1pPr>
          </a:lstStyle>
          <a:p>
            <a:pPr marL="342900" marR="0" lvl="0" indent="-342900" algn="l" defTabSz="732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DD0031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557784" marR="0" lvl="1" indent="-285750" algn="l" defTabSz="73253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915664" marR="0" lvl="2" indent="-183133" algn="l" defTabSz="73253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1281930" marR="0" lvl="3" indent="-183133" algn="l" defTabSz="73253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prstClr val="black"/>
              </a:buClr>
              <a:buSzTx/>
              <a:buFont typeface="Courier New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  <a:p>
            <a:pPr marL="1465063" marR="0" lvl="4" indent="0" algn="l" defTabSz="732532" rtl="0" eaLnBrk="1" fontAlgn="auto" latinLnBrk="0" hangingPunct="1">
              <a:lnSpc>
                <a:spcPct val="120000"/>
              </a:lnSpc>
              <a:spcBef>
                <a:spcPts val="401"/>
              </a:spcBef>
              <a:spcAft>
                <a:spcPts val="480"/>
              </a:spcAft>
              <a:buClr>
                <a:srgbClr val="DD0031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Fifth level</a:t>
            </a:r>
          </a:p>
        </p:txBody>
      </p:sp>
      <p:sp>
        <p:nvSpPr>
          <p:cNvPr id="8" name="Title Placeholder 9"/>
          <p:cNvSpPr>
            <a:spLocks noGrp="1"/>
          </p:cNvSpPr>
          <p:nvPr>
            <p:ph type="title"/>
          </p:nvPr>
        </p:nvSpPr>
        <p:spPr>
          <a:xfrm>
            <a:off x="409146" y="205980"/>
            <a:ext cx="8310791" cy="515603"/>
          </a:xfrm>
          <a:prstGeom prst="rect">
            <a:avLst/>
          </a:prstGeom>
        </p:spPr>
        <p:txBody>
          <a:bodyPr vert="horz" lIns="0" tIns="36627" rIns="73253" bIns="3662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60172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© Tintri Inc. 2017. All Rights Reserved.</a:t>
            </a:r>
            <a:endParaRPr lang="en-US" dirty="0"/>
          </a:p>
        </p:txBody>
      </p:sp>
      <p:sp>
        <p:nvSpPr>
          <p:cNvPr id="17" name="Footer Placeholder 4"/>
          <p:cNvSpPr txBox="1">
            <a:spLocks/>
          </p:cNvSpPr>
          <p:nvPr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7" name="Picture 6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1" y="4713295"/>
            <a:ext cx="911484" cy="335515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492898" y="4703043"/>
            <a:ext cx="0" cy="356019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21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: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6205" y="1152769"/>
            <a:ext cx="3882487" cy="3194690"/>
          </a:xfrm>
        </p:spPr>
        <p:txBody>
          <a:bodyPr anchor="t" anchorCtr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03168" y="205980"/>
            <a:ext cx="8341279" cy="515603"/>
          </a:xfrm>
        </p:spPr>
        <p:txBody>
          <a:bodyPr/>
          <a:lstStyle>
            <a:lvl1pPr algn="ctr"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865077" y="1149737"/>
            <a:ext cx="3878385" cy="319757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21" name="Picture 20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60172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© Tintri Inc. 2017. All Rights Reserved.</a:t>
            </a:r>
            <a:endParaRPr lang="en-US" dirty="0"/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1" y="4713295"/>
            <a:ext cx="911484" cy="33551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492898" y="4703043"/>
            <a:ext cx="0" cy="356019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8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4018" y="0"/>
            <a:ext cx="4569982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09147" y="819184"/>
            <a:ext cx="3879546" cy="13627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6205" y="2816893"/>
            <a:ext cx="3882487" cy="2143618"/>
          </a:xfrm>
        </p:spPr>
        <p:txBody>
          <a:bodyPr anchor="t" anchorCtr="0"/>
          <a:lstStyle>
            <a:lvl1pPr marL="0" indent="0" algn="ctr">
              <a:buNone/>
              <a:defRPr b="1">
                <a:latin typeface="+mn-lt"/>
              </a:defRPr>
            </a:lvl1pPr>
            <a:lvl2pPr marL="272034" indent="0" algn="ctr">
              <a:buNone/>
              <a:defRPr>
                <a:latin typeface="+mn-lt"/>
              </a:defRPr>
            </a:lvl2pPr>
            <a:lvl3pPr marL="732531" indent="0">
              <a:buNone/>
              <a:defRPr>
                <a:latin typeface="+mn-lt"/>
              </a:defRPr>
            </a:lvl3pPr>
            <a:lvl4pPr marL="1098797" indent="0">
              <a:buNone/>
              <a:defRPr>
                <a:latin typeface="+mn-lt"/>
              </a:defRPr>
            </a:lvl4pPr>
            <a:lvl5pPr marL="1465063" indent="0">
              <a:buFont typeface="Arial"/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432170" y="2499412"/>
            <a:ext cx="18288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 txBox="1">
            <a:spLocks/>
          </p:cNvSpPr>
          <p:nvPr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60172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© 2017 Tintri, Inc. All Rights Reserved.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1" y="4713295"/>
            <a:ext cx="911484" cy="33551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492898" y="4703043"/>
            <a:ext cx="0" cy="356019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64857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screen /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573588" y="0"/>
            <a:ext cx="4570412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146" y="819184"/>
            <a:ext cx="3879547" cy="13627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6205" y="2816893"/>
            <a:ext cx="3882487" cy="2143618"/>
          </a:xfrm>
        </p:spPr>
        <p:txBody>
          <a:bodyPr anchor="t" anchorCtr="0"/>
          <a:lstStyle>
            <a:lvl1pPr marL="0" indent="0" algn="ctr">
              <a:buNone/>
              <a:defRPr b="1">
                <a:latin typeface="+mn-lt"/>
              </a:defRPr>
            </a:lvl1pPr>
            <a:lvl2pPr marL="272034" indent="0" algn="ctr">
              <a:buNone/>
              <a:defRPr>
                <a:latin typeface="+mn-lt"/>
              </a:defRPr>
            </a:lvl2pPr>
            <a:lvl3pPr marL="732531" indent="0">
              <a:buNone/>
              <a:defRPr>
                <a:latin typeface="+mn-lt"/>
              </a:defRPr>
            </a:lvl3pPr>
            <a:lvl4pPr marL="1098797" indent="0">
              <a:buNone/>
              <a:defRPr>
                <a:latin typeface="+mn-lt"/>
              </a:defRPr>
            </a:lvl4pPr>
            <a:lvl5pPr marL="1465063" indent="0">
              <a:buFont typeface="Arial"/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432170" y="2499412"/>
            <a:ext cx="18288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 txBox="1">
            <a:spLocks/>
          </p:cNvSpPr>
          <p:nvPr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60172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© 2017 Tintri, Inc. All Rights Reserved.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1" y="4713295"/>
            <a:ext cx="911484" cy="33551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492898" y="4703043"/>
            <a:ext cx="0" cy="356019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11396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4018" y="0"/>
            <a:ext cx="4569982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pic>
        <p:nvPicPr>
          <p:cNvPr id="18" name="Picture 17" descr="New Macbook Sil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09" y="1126637"/>
            <a:ext cx="5134626" cy="3006566"/>
          </a:xfrm>
          <a:prstGeom prst="rect">
            <a:avLst/>
          </a:prstGeom>
        </p:spPr>
      </p:pic>
      <p:sp>
        <p:nvSpPr>
          <p:cNvPr id="19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5226547" y="1363585"/>
            <a:ext cx="3917453" cy="2435714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6205" y="2815599"/>
            <a:ext cx="3882487" cy="2143618"/>
          </a:xfrm>
        </p:spPr>
        <p:txBody>
          <a:bodyPr anchor="t" anchorCtr="0"/>
          <a:lstStyle>
            <a:lvl1pPr marL="0" indent="0" algn="ctr">
              <a:buNone/>
              <a:defRPr b="1">
                <a:latin typeface="+mn-lt"/>
              </a:defRPr>
            </a:lvl1pPr>
            <a:lvl2pPr marL="272034" indent="0" algn="ctr">
              <a:buNone/>
              <a:defRPr>
                <a:latin typeface="+mn-lt"/>
              </a:defRPr>
            </a:lvl2pPr>
            <a:lvl3pPr marL="732531" indent="0">
              <a:buNone/>
              <a:defRPr>
                <a:latin typeface="+mn-lt"/>
              </a:defRPr>
            </a:lvl3pPr>
            <a:lvl4pPr marL="1098797" indent="0">
              <a:buNone/>
              <a:defRPr>
                <a:latin typeface="+mn-lt"/>
              </a:defRPr>
            </a:lvl4pPr>
            <a:lvl5pPr marL="1465063" indent="0">
              <a:buFont typeface="Arial"/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432170" y="2498118"/>
            <a:ext cx="18288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09147" y="817889"/>
            <a:ext cx="3879546" cy="136274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Footer Placeholder 4"/>
          <p:cNvSpPr txBox="1">
            <a:spLocks/>
          </p:cNvSpPr>
          <p:nvPr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60172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© 2017 Tintri, Inc. All Rights Reserved. </a:t>
            </a:r>
            <a:endParaRPr lang="en-US" dirty="0"/>
          </a:p>
        </p:txBody>
      </p:sp>
      <p:pic>
        <p:nvPicPr>
          <p:cNvPr id="12" name="Picture 11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pic>
        <p:nvPicPr>
          <p:cNvPr id="13" name="Picture 12" descr="New Macbook Sil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59" y="1031222"/>
            <a:ext cx="5297576" cy="3101981"/>
          </a:xfrm>
          <a:prstGeom prst="rect">
            <a:avLst/>
          </a:prstGeom>
        </p:spPr>
      </p:pic>
      <p:sp>
        <p:nvSpPr>
          <p:cNvPr id="14" name="Footer Placeholder 4"/>
          <p:cNvSpPr txBox="1">
            <a:spLocks/>
          </p:cNvSpPr>
          <p:nvPr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15" name="Picture 14" descr="Tintri_Logo_RGB_Horizontal-Exact.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pic>
        <p:nvPicPr>
          <p:cNvPr id="16" name="Picture 15" descr="New Macbook Silv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59" y="1031222"/>
            <a:ext cx="5297576" cy="3101981"/>
          </a:xfrm>
          <a:prstGeom prst="rect">
            <a:avLst/>
          </a:prstGeom>
        </p:spPr>
      </p:pic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1" y="4713295"/>
            <a:ext cx="911484" cy="335515"/>
          </a:xfrm>
          <a:prstGeom prst="rect">
            <a:avLst/>
          </a:prstGeom>
        </p:spPr>
      </p:pic>
      <p:cxnSp>
        <p:nvCxnSpPr>
          <p:cNvPr id="24" name="Straight Connector 23"/>
          <p:cNvCxnSpPr/>
          <p:nvPr userDrawn="1"/>
        </p:nvCxnSpPr>
        <p:spPr>
          <a:xfrm>
            <a:off x="1492898" y="4703043"/>
            <a:ext cx="0" cy="356019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29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147" y="205980"/>
            <a:ext cx="3879546" cy="136274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sp>
        <p:nvSpPr>
          <p:cNvPr id="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6205" y="2203690"/>
            <a:ext cx="3882487" cy="2143618"/>
          </a:xfrm>
        </p:spPr>
        <p:txBody>
          <a:bodyPr anchor="t" anchorCtr="0"/>
          <a:lstStyle>
            <a:lvl1pPr marL="0" indent="0" algn="ctr">
              <a:buNone/>
              <a:defRPr b="1">
                <a:latin typeface="+mn-lt"/>
              </a:defRPr>
            </a:lvl1pPr>
            <a:lvl2pPr marL="272034" indent="0" algn="ctr">
              <a:buNone/>
              <a:defRPr>
                <a:latin typeface="+mn-lt"/>
              </a:defRPr>
            </a:lvl2pPr>
            <a:lvl3pPr marL="732531" indent="0">
              <a:buNone/>
              <a:defRPr>
                <a:latin typeface="+mn-lt"/>
              </a:defRPr>
            </a:lvl3pPr>
            <a:lvl4pPr marL="1098797" indent="0">
              <a:buNone/>
              <a:defRPr>
                <a:latin typeface="+mn-lt"/>
              </a:defRPr>
            </a:lvl4pPr>
            <a:lvl5pPr marL="1465063" indent="0">
              <a:buFont typeface="Arial"/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32170" y="1886209"/>
            <a:ext cx="18288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855308" y="610061"/>
            <a:ext cx="3898167" cy="373724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60172" y="4767263"/>
            <a:ext cx="2729960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© 2017 Tintri, Inc. All Rights Reserved. 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9" name="Picture 8" descr="Tintri_Logo_RGB_Horizontal-Exact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432170" y="1886209"/>
            <a:ext cx="18288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 txBox="1">
            <a:spLocks/>
          </p:cNvSpPr>
          <p:nvPr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14" name="Picture 13" descr="Tintri_Logo_RGB_Horizontal-Exact.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04" y="4703043"/>
            <a:ext cx="911484" cy="356019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432170" y="1886209"/>
            <a:ext cx="182880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8300719" y="4767263"/>
            <a:ext cx="423203" cy="275556"/>
          </a:xfrm>
          <a:prstGeom prst="rect">
            <a:avLst/>
          </a:prstGeom>
        </p:spPr>
        <p:txBody>
          <a:bodyPr vert="horz" lIns="0" tIns="36627" rIns="0" bIns="36627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BFC936-10DA-D849-8311-9A9D4456F54E}" type="slidenum">
              <a:rPr lang="en-US" sz="1000" b="1" smtClean="0">
                <a:solidFill>
                  <a:srgbClr val="DD0031"/>
                </a:solidFill>
              </a:rPr>
              <a:t>‹#›</a:t>
            </a:fld>
            <a:endParaRPr lang="en-US" sz="1000" b="1" dirty="0">
              <a:solidFill>
                <a:srgbClr val="DD003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1" y="4713295"/>
            <a:ext cx="911484" cy="33551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492898" y="4703043"/>
            <a:ext cx="0" cy="356019"/>
          </a:xfrm>
          <a:prstGeom prst="line">
            <a:avLst/>
          </a:prstGeom>
          <a:ln w="127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60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457" y="1155548"/>
            <a:ext cx="8312110" cy="3477174"/>
          </a:xfrm>
          <a:prstGeom prst="rect">
            <a:avLst/>
          </a:prstGeom>
        </p:spPr>
        <p:txBody>
          <a:bodyPr vert="horz" lIns="0" tIns="36627" rIns="73253" bIns="366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9146" y="205980"/>
            <a:ext cx="8310791" cy="515603"/>
          </a:xfrm>
          <a:prstGeom prst="rect">
            <a:avLst/>
          </a:prstGeom>
        </p:spPr>
        <p:txBody>
          <a:bodyPr vert="horz" lIns="0" tIns="36627" rIns="73253" bIns="3662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7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  <p:sldLayoutId id="2147483795" r:id="rId24"/>
    <p:sldLayoutId id="2147483796" r:id="rId25"/>
  </p:sldLayoutIdLst>
  <p:hf hdr="0" dt="0"/>
  <p:txStyles>
    <p:titleStyle>
      <a:lvl1pPr marL="0" indent="0" algn="l" defTabSz="732532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732532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6"/>
        </a:buClr>
        <a:buFont typeface="Arial"/>
        <a:buChar char="•"/>
        <a:defRPr sz="2000" b="1" i="0" kern="1200" cap="none">
          <a:solidFill>
            <a:schemeClr val="tx1"/>
          </a:solidFill>
          <a:latin typeface="Arial"/>
          <a:ea typeface="+mn-ea"/>
          <a:cs typeface="Arial"/>
        </a:defRPr>
      </a:lvl1pPr>
      <a:lvl2pPr marL="557784" indent="-285750" algn="l" defTabSz="732532" rtl="0" eaLnBrk="1" latinLnBrk="0" hangingPunct="1">
        <a:lnSpc>
          <a:spcPct val="130000"/>
        </a:lnSpc>
        <a:spcBef>
          <a:spcPts val="0"/>
        </a:spcBef>
        <a:spcAft>
          <a:spcPts val="400"/>
        </a:spcAft>
        <a:buClrTx/>
        <a:buSzPct val="100000"/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915664" indent="-183133" algn="l" defTabSz="732532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281930" indent="-183133" algn="l" defTabSz="732532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Clr>
          <a:schemeClr val="tx1"/>
        </a:buClr>
        <a:buFont typeface="Courier New"/>
        <a:buChar char="o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465063" indent="0" algn="l" defTabSz="732532" rtl="0" eaLnBrk="1" latinLnBrk="0" hangingPunct="1">
        <a:lnSpc>
          <a:spcPct val="120000"/>
        </a:lnSpc>
        <a:spcBef>
          <a:spcPts val="401"/>
        </a:spcBef>
        <a:spcAft>
          <a:spcPts val="480"/>
        </a:spcAft>
        <a:buClr>
          <a:schemeClr val="accent1"/>
        </a:buClr>
        <a:buFontTx/>
        <a:buNone/>
        <a:defRPr sz="1100" kern="1200" cap="all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014462" indent="-183133" algn="l" defTabSz="732532" rtl="0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727" indent="-183133" algn="l" defTabSz="732532" rtl="0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46994" indent="-183133" algn="l" defTabSz="732532" rtl="0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13260" indent="-183133" algn="l" defTabSz="732532" rtl="0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2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6265" algn="l" defTabSz="732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2532" algn="l" defTabSz="732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8798" algn="l" defTabSz="732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5063" algn="l" defTabSz="732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1328" algn="l" defTabSz="732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7595" algn="l" defTabSz="732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3861" algn="l" defTabSz="732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30126" algn="l" defTabSz="732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tiff"/><Relationship Id="rId6" Type="http://schemas.openxmlformats.org/officeDocument/2006/relationships/hyperlink" Target="puppet.com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79" y="1885356"/>
            <a:ext cx="6033841" cy="1001397"/>
          </a:xfrm>
        </p:spPr>
        <p:txBody>
          <a:bodyPr/>
          <a:lstStyle/>
          <a:p>
            <a:r>
              <a:rPr lang="en-US" sz="3600" dirty="0" err="1"/>
              <a:t>Tintri</a:t>
            </a:r>
            <a:r>
              <a:rPr lang="en-US" sz="3600" dirty="0"/>
              <a:t> Customer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6531" y="821840"/>
            <a:ext cx="147937" cy="289413"/>
          </a:xfrm>
          <a:prstGeom prst="rect">
            <a:avLst/>
          </a:prstGeom>
          <a:noFill/>
        </p:spPr>
        <p:txBody>
          <a:bodyPr wrap="none" lIns="73253" tIns="36627" rIns="73253" bIns="36627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0" y="3266554"/>
            <a:ext cx="2065322" cy="7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We use </a:t>
            </a:r>
            <a:r>
              <a:rPr lang="en-US" dirty="0" err="1" smtClean="0"/>
              <a:t>Grafana</a:t>
            </a:r>
            <a:endParaRPr lang="en-US" dirty="0" smtClean="0"/>
          </a:p>
          <a:p>
            <a:r>
              <a:rPr lang="en-US" dirty="0" err="1" smtClean="0"/>
              <a:t>Tintri</a:t>
            </a:r>
            <a:r>
              <a:rPr lang="en-US" dirty="0" smtClean="0"/>
              <a:t> provides API access</a:t>
            </a:r>
          </a:p>
          <a:p>
            <a:r>
              <a:rPr lang="en-US" dirty="0" err="1" smtClean="0"/>
              <a:t>tintri</a:t>
            </a:r>
            <a:r>
              <a:rPr lang="en-US" dirty="0" smtClean="0"/>
              <a:t>-stats was born</a:t>
            </a:r>
          </a:p>
          <a:p>
            <a:pPr lvl="1"/>
            <a:r>
              <a:rPr lang="en-US" dirty="0" smtClean="0"/>
              <a:t>Pre-built Docker container</a:t>
            </a:r>
          </a:p>
          <a:p>
            <a:pPr lvl="1"/>
            <a:r>
              <a:rPr lang="en-US" dirty="0" smtClean="0"/>
              <a:t>Supports </a:t>
            </a:r>
            <a:r>
              <a:rPr lang="en-US" dirty="0" err="1" smtClean="0"/>
              <a:t>OpenShift</a:t>
            </a:r>
            <a:r>
              <a:rPr lang="en-US" dirty="0" smtClean="0"/>
              <a:t> S2I</a:t>
            </a:r>
          </a:p>
          <a:p>
            <a:pPr lvl="1"/>
            <a:r>
              <a:rPr lang="en-US" dirty="0" smtClean="0"/>
              <a:t>Reads from </a:t>
            </a:r>
            <a:r>
              <a:rPr lang="en-US" dirty="0" err="1" smtClean="0"/>
              <a:t>Tintri</a:t>
            </a:r>
            <a:endParaRPr lang="en-US" dirty="0" smtClean="0"/>
          </a:p>
          <a:p>
            <a:pPr lvl="1"/>
            <a:r>
              <a:rPr lang="en-US" dirty="0" smtClean="0"/>
              <a:t>Writes to Graphite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Dashboarding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72" y="839597"/>
            <a:ext cx="4192876" cy="3807708"/>
          </a:xfrm>
        </p:spPr>
      </p:pic>
    </p:spTree>
    <p:extLst>
      <p:ext uri="{BB962C8B-B14F-4D97-AF65-F5344CB8AC3E}">
        <p14:creationId xmlns:p14="http://schemas.microsoft.com/office/powerpoint/2010/main" val="6707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Deployment Automation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Process:</a:t>
            </a:r>
          </a:p>
          <a:p>
            <a:pPr lvl="1"/>
            <a:r>
              <a:rPr lang="en-US" dirty="0" smtClean="0"/>
              <a:t>Shutdown VM</a:t>
            </a:r>
          </a:p>
          <a:p>
            <a:pPr lvl="1"/>
            <a:r>
              <a:rPr lang="en-US" dirty="0" smtClean="0"/>
              <a:t>Snapshot on </a:t>
            </a:r>
            <a:r>
              <a:rPr lang="en-US" dirty="0" err="1" smtClean="0"/>
              <a:t>Tintri</a:t>
            </a:r>
            <a:endParaRPr lang="en-US" dirty="0" smtClean="0"/>
          </a:p>
          <a:p>
            <a:pPr lvl="1"/>
            <a:r>
              <a:rPr lang="en-US" dirty="0" smtClean="0"/>
              <a:t>Boot VM back up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No point and click</a:t>
            </a:r>
          </a:p>
          <a:p>
            <a:pPr lvl="1"/>
            <a:r>
              <a:rPr lang="en-US" dirty="0" smtClean="0"/>
              <a:t>Written in Python</a:t>
            </a:r>
          </a:p>
          <a:p>
            <a:pPr lvl="1"/>
            <a:r>
              <a:rPr lang="en-US" dirty="0" smtClean="0"/>
              <a:t>Support multiple VMs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tintri</a:t>
            </a:r>
            <a:r>
              <a:rPr lang="en-US" dirty="0" smtClean="0"/>
              <a:t>-</a:t>
            </a:r>
            <a:r>
              <a:rPr lang="en-US" dirty="0" err="1" smtClean="0"/>
              <a:t>vmware</a:t>
            </a:r>
            <a:r>
              <a:rPr lang="en-US" dirty="0" smtClean="0"/>
              <a:t>-snapshotting</a:t>
            </a:r>
          </a:p>
          <a:p>
            <a:pPr lvl="1"/>
            <a:r>
              <a:rPr lang="en-US" dirty="0" smtClean="0"/>
              <a:t>Calls VMware API to shutdown a VM</a:t>
            </a:r>
          </a:p>
          <a:p>
            <a:pPr lvl="1"/>
            <a:r>
              <a:rPr lang="en-US" dirty="0" smtClean="0"/>
              <a:t>Calls </a:t>
            </a:r>
            <a:r>
              <a:rPr lang="en-US" dirty="0" err="1" smtClean="0"/>
              <a:t>Tintri</a:t>
            </a:r>
            <a:r>
              <a:rPr lang="en-US" dirty="0" smtClean="0"/>
              <a:t> API to take a snapshot</a:t>
            </a:r>
          </a:p>
          <a:p>
            <a:pPr lvl="1"/>
            <a:r>
              <a:rPr lang="en-US" dirty="0" smtClean="0"/>
              <a:t>Calls VMware API to boot a VM</a:t>
            </a:r>
          </a:p>
          <a:p>
            <a:pPr lvl="1"/>
            <a:r>
              <a:rPr lang="en-US" dirty="0" smtClean="0"/>
              <a:t>Utilizes VMware tools when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Why no swagger?</a:t>
            </a:r>
          </a:p>
          <a:p>
            <a:endParaRPr lang="en-US" dirty="0" smtClean="0"/>
          </a:p>
          <a:p>
            <a:r>
              <a:rPr lang="en-US" dirty="0" smtClean="0"/>
              <a:t>Publish library to </a:t>
            </a:r>
            <a:r>
              <a:rPr lang="en-US" dirty="0" err="1" smtClean="0"/>
              <a:t>PyPI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Tintri</a:t>
            </a:r>
            <a:r>
              <a:rPr lang="en-US" dirty="0" smtClean="0"/>
              <a:t> APIs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34" y="1148875"/>
            <a:ext cx="3198584" cy="3198584"/>
          </a:xfrm>
        </p:spPr>
      </p:pic>
    </p:spTree>
    <p:extLst>
      <p:ext uri="{BB962C8B-B14F-4D97-AF65-F5344CB8AC3E}">
        <p14:creationId xmlns:p14="http://schemas.microsoft.com/office/powerpoint/2010/main" val="18692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Finish migrating static VMware servers onto hybrid array</a:t>
            </a:r>
          </a:p>
          <a:p>
            <a:pPr lvl="1"/>
            <a:r>
              <a:rPr lang="en-US" dirty="0" smtClean="0"/>
              <a:t>Install VAAI plugin on all hosts</a:t>
            </a:r>
          </a:p>
          <a:p>
            <a:r>
              <a:rPr lang="en-US" dirty="0" smtClean="0"/>
              <a:t>Utilize snapshot offloading for GUI actions</a:t>
            </a:r>
            <a:endParaRPr lang="en-US" dirty="0"/>
          </a:p>
          <a:p>
            <a:r>
              <a:rPr lang="en-US" dirty="0"/>
              <a:t>Connect OpenStack </a:t>
            </a:r>
            <a:r>
              <a:rPr lang="en-US" dirty="0" smtClean="0"/>
              <a:t>environment via Cinder</a:t>
            </a:r>
          </a:p>
          <a:p>
            <a:r>
              <a:rPr lang="en-US" dirty="0" smtClean="0"/>
              <a:t>Investigate integrating </a:t>
            </a:r>
            <a:r>
              <a:rPr lang="en-US" dirty="0" err="1" smtClean="0"/>
              <a:t>Tintri</a:t>
            </a:r>
            <a:r>
              <a:rPr lang="en-US" dirty="0" smtClean="0"/>
              <a:t> and </a:t>
            </a:r>
            <a:r>
              <a:rPr lang="en-US" dirty="0" err="1" smtClean="0"/>
              <a:t>vmpooler</a:t>
            </a:r>
            <a:endParaRPr lang="en-US" dirty="0" smtClean="0"/>
          </a:p>
          <a:p>
            <a:pPr lvl="1"/>
            <a:r>
              <a:rPr lang="en-US" dirty="0" smtClean="0"/>
              <a:t>Snapshots?</a:t>
            </a:r>
          </a:p>
          <a:p>
            <a:pPr lvl="1"/>
            <a:r>
              <a:rPr lang="en-US" dirty="0" smtClean="0"/>
              <a:t>Cloning?</a:t>
            </a:r>
          </a:p>
          <a:p>
            <a:pPr lvl="1"/>
            <a:r>
              <a:rPr lang="en-US" dirty="0" smtClean="0"/>
              <a:t>Performance / latency info?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puppetlabs</a:t>
            </a:r>
            <a:r>
              <a:rPr lang="en-US" dirty="0" smtClean="0"/>
              <a:t>/</a:t>
            </a:r>
            <a:r>
              <a:rPr lang="en-US" dirty="0" err="1" smtClean="0"/>
              <a:t>vmpooler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 for </a:t>
            </a:r>
            <a:r>
              <a:rPr lang="en-US" dirty="0" err="1" smtClean="0"/>
              <a:t>Tintri</a:t>
            </a:r>
            <a:r>
              <a:rPr lang="en-US" dirty="0" smtClean="0"/>
              <a:t> at Puppet?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Kubernetes support needed</a:t>
            </a:r>
            <a:endParaRPr lang="en-US" dirty="0" smtClean="0"/>
          </a:p>
          <a:p>
            <a:pPr lvl="1"/>
            <a:r>
              <a:rPr lang="en-US" dirty="0" smtClean="0"/>
              <a:t>Talked about </a:t>
            </a:r>
            <a:r>
              <a:rPr lang="en-US" dirty="0" smtClean="0"/>
              <a:t>in </a:t>
            </a:r>
            <a:r>
              <a:rPr lang="en-US" dirty="0" smtClean="0"/>
              <a:t>press release on Nov. 1, 2016</a:t>
            </a:r>
          </a:p>
          <a:p>
            <a:pPr lvl="1"/>
            <a:r>
              <a:rPr lang="en-US" dirty="0" smtClean="0"/>
              <a:t>Talked about again by </a:t>
            </a:r>
            <a:r>
              <a:rPr lang="nb-NO" dirty="0" smtClean="0"/>
              <a:t>Dan </a:t>
            </a:r>
            <a:r>
              <a:rPr lang="nb-NO" dirty="0" err="1" smtClean="0"/>
              <a:t>Florea</a:t>
            </a:r>
            <a:r>
              <a:rPr lang="nb-NO" dirty="0"/>
              <a:t> </a:t>
            </a:r>
            <a:r>
              <a:rPr lang="nb-NO" dirty="0" err="1" smtClean="0"/>
              <a:t>on</a:t>
            </a:r>
            <a:r>
              <a:rPr lang="nb-NO" dirty="0"/>
              <a:t> </a:t>
            </a:r>
            <a:r>
              <a:rPr lang="nb-NO" dirty="0" err="1" smtClean="0"/>
              <a:t>March</a:t>
            </a:r>
            <a:r>
              <a:rPr lang="nb-NO" dirty="0" smtClean="0"/>
              <a:t> </a:t>
            </a:r>
            <a:r>
              <a:rPr lang="nb-NO" dirty="0"/>
              <a:t>28, </a:t>
            </a:r>
            <a:r>
              <a:rPr lang="nb-NO" dirty="0" smtClean="0"/>
              <a:t>2017</a:t>
            </a:r>
          </a:p>
          <a:p>
            <a:pPr lvl="1"/>
            <a:r>
              <a:rPr lang="nb-NO" dirty="0" smtClean="0"/>
              <a:t>Even </a:t>
            </a:r>
            <a:r>
              <a:rPr lang="nb-NO" dirty="0" err="1" smtClean="0"/>
              <a:t>Docker</a:t>
            </a:r>
            <a:r>
              <a:rPr lang="nb-NO" dirty="0" smtClean="0"/>
              <a:t>, Oracle, and Microsoft support it</a:t>
            </a:r>
            <a:endParaRPr lang="en-US" dirty="0" smtClean="0"/>
          </a:p>
          <a:p>
            <a:r>
              <a:rPr lang="en-US" dirty="0"/>
              <a:t>More hypervisor integrations</a:t>
            </a:r>
          </a:p>
          <a:p>
            <a:pPr lvl="1"/>
            <a:r>
              <a:rPr lang="en-US" dirty="0" err="1" smtClean="0"/>
              <a:t>Nutanix’s</a:t>
            </a:r>
            <a:r>
              <a:rPr lang="en-US" dirty="0" smtClean="0"/>
              <a:t> </a:t>
            </a:r>
            <a:r>
              <a:rPr lang="en-US" dirty="0"/>
              <a:t>Acropolis</a:t>
            </a:r>
          </a:p>
          <a:p>
            <a:pPr lvl="1"/>
            <a:r>
              <a:rPr lang="en-US" dirty="0"/>
              <a:t>Pure </a:t>
            </a:r>
            <a:r>
              <a:rPr lang="en-US" dirty="0" smtClean="0"/>
              <a:t>KVM</a:t>
            </a:r>
          </a:p>
          <a:p>
            <a:r>
              <a:rPr lang="en-US" dirty="0" smtClean="0"/>
              <a:t>Offer virtual appliance as DR replication target</a:t>
            </a:r>
          </a:p>
          <a:p>
            <a:pPr lvl="1"/>
            <a:r>
              <a:rPr lang="en-US" dirty="0" err="1" smtClean="0"/>
              <a:t>ExaGrid</a:t>
            </a:r>
            <a:r>
              <a:rPr lang="en-US" dirty="0" smtClean="0"/>
              <a:t> does this and backs it with an S3 bucket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of Advice</a:t>
            </a:r>
          </a:p>
        </p:txBody>
      </p:sp>
    </p:spTree>
    <p:extLst>
      <p:ext uri="{BB962C8B-B14F-4D97-AF65-F5344CB8AC3E}">
        <p14:creationId xmlns:p14="http://schemas.microsoft.com/office/powerpoint/2010/main" val="26359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</a:t>
            </a:r>
            <a:r>
              <a:rPr lang="en-US" dirty="0"/>
              <a:t>everything is a VM or container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Support basic file shares from a </a:t>
            </a:r>
            <a:r>
              <a:rPr lang="en-US" dirty="0" err="1" smtClean="0"/>
              <a:t>submount</a:t>
            </a:r>
            <a:endParaRPr lang="en-US" dirty="0"/>
          </a:p>
          <a:p>
            <a:r>
              <a:rPr lang="en-US" dirty="0"/>
              <a:t>Docs need some love</a:t>
            </a:r>
          </a:p>
          <a:p>
            <a:pPr lvl="1"/>
            <a:r>
              <a:rPr lang="en-US" dirty="0" err="1"/>
              <a:t>vCenter</a:t>
            </a:r>
            <a:r>
              <a:rPr lang="en-US" dirty="0"/>
              <a:t> plugin has nothing for v6.5</a:t>
            </a:r>
          </a:p>
          <a:p>
            <a:pPr lvl="1"/>
            <a:r>
              <a:rPr lang="en-US" dirty="0"/>
              <a:t>Basic setup info is missing for both </a:t>
            </a:r>
            <a:r>
              <a:rPr lang="en-US" dirty="0" err="1"/>
              <a:t>vCenter</a:t>
            </a:r>
            <a:r>
              <a:rPr lang="en-US" dirty="0"/>
              <a:t> plugin install and VAAI plugin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of Advice</a:t>
            </a:r>
          </a:p>
        </p:txBody>
      </p:sp>
    </p:spTree>
    <p:extLst>
      <p:ext uri="{BB962C8B-B14F-4D97-AF65-F5344CB8AC3E}">
        <p14:creationId xmlns:p14="http://schemas.microsoft.com/office/powerpoint/2010/main" val="10819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3999" cy="51435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dirty="0">
                <a:latin typeface="SignPainter HouseScript" charset="0"/>
                <a:ea typeface="SignPainter HouseScript" charset="0"/>
                <a:cs typeface="SignPainter HouseScript" charset="0"/>
              </a:rPr>
              <a:t>Gene </a:t>
            </a:r>
            <a:r>
              <a:rPr lang="en-US" sz="4800" dirty="0" smtClean="0">
                <a:latin typeface="SignPainter HouseScript" charset="0"/>
                <a:ea typeface="SignPainter HouseScript" charset="0"/>
                <a:cs typeface="SignPainter HouseScript" charset="0"/>
              </a:rPr>
              <a:t>Liverman</a:t>
            </a:r>
          </a:p>
          <a:p>
            <a:pPr algn="ctr"/>
            <a:r>
              <a:rPr lang="en-US" sz="2800" dirty="0" err="1" smtClean="0">
                <a:latin typeface="Courier" charset="0"/>
                <a:ea typeface="Courier" charset="0"/>
                <a:cs typeface="Courier" charset="0"/>
              </a:rPr>
              <a:t>gene.liverman@puppet.com</a:t>
            </a:r>
            <a:endParaRPr lang="en-US" sz="2800" dirty="0">
              <a:latin typeface="Courier" charset="0"/>
              <a:ea typeface="Courier" charset="0"/>
              <a:cs typeface="Courier" charset="0"/>
            </a:endParaRPr>
          </a:p>
          <a:p>
            <a:pPr algn="ctr"/>
            <a:r>
              <a:rPr lang="en-US" sz="2800" dirty="0" err="1" smtClean="0">
                <a:latin typeface="Courier" charset="0"/>
                <a:ea typeface="Courier" charset="0"/>
                <a:cs typeface="Courier" charset="0"/>
              </a:rPr>
              <a:t>genebean.github.io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/talks</a:t>
            </a:r>
          </a:p>
          <a:p>
            <a:pPr algn="ctr"/>
            <a:r>
              <a:rPr lang="en-US" sz="2800" dirty="0" err="1" smtClean="0">
                <a:latin typeface="Courier" charset="0"/>
                <a:ea typeface="Courier" charset="0"/>
                <a:cs typeface="Courier" charset="0"/>
              </a:rPr>
              <a:t>github.com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2800" dirty="0" err="1" smtClean="0">
                <a:latin typeface="Courier" charset="0"/>
                <a:ea typeface="Courier" charset="0"/>
                <a:cs typeface="Courier" charset="0"/>
              </a:rPr>
              <a:t>genebean</a:t>
            </a:r>
            <a:endParaRPr lang="en-US" sz="2800" dirty="0">
              <a:latin typeface="Courier" charset="0"/>
              <a:ea typeface="Courier" charset="0"/>
              <a:cs typeface="Courier" charset="0"/>
            </a:endParaRPr>
          </a:p>
          <a:p>
            <a:pPr algn="ctr"/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@</a:t>
            </a:r>
            <a:r>
              <a:rPr lang="en-US" sz="2800" dirty="0" err="1" smtClean="0">
                <a:latin typeface="Courier" charset="0"/>
                <a:ea typeface="Courier" charset="0"/>
                <a:cs typeface="Courier" charset="0"/>
              </a:rPr>
              <a:t>technicalissues</a:t>
            </a:r>
            <a:endParaRPr lang="en-US" sz="20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Liverman</a:t>
            </a:r>
            <a:endParaRPr lang="en-US" dirty="0"/>
          </a:p>
          <a:p>
            <a:pPr lvl="1"/>
            <a:r>
              <a:rPr lang="en-US" dirty="0"/>
              <a:t>SRE @ </a:t>
            </a:r>
            <a:r>
              <a:rPr lang="en-US" dirty="0" smtClean="0"/>
              <a:t>Puppet</a:t>
            </a:r>
          </a:p>
          <a:p>
            <a:pPr lvl="1"/>
            <a:r>
              <a:rPr lang="en-US" dirty="0" smtClean="0"/>
              <a:t>Formerly </a:t>
            </a:r>
            <a:r>
              <a:rPr lang="en-US" dirty="0" err="1" smtClean="0"/>
              <a:t>SysAdmin</a:t>
            </a:r>
            <a:r>
              <a:rPr lang="en-US" dirty="0" smtClean="0"/>
              <a:t> </a:t>
            </a:r>
            <a:r>
              <a:rPr lang="en-US" dirty="0"/>
              <a:t>@ University of West </a:t>
            </a:r>
            <a:r>
              <a:rPr lang="en-US" dirty="0" smtClean="0"/>
              <a:t>Georgia</a:t>
            </a:r>
          </a:p>
          <a:p>
            <a:pPr lvl="1"/>
            <a:r>
              <a:rPr lang="en-US" dirty="0" smtClean="0"/>
              <a:t>Windows</a:t>
            </a:r>
            <a:r>
              <a:rPr lang="en-US" dirty="0"/>
              <a:t>, Linux, Mac, &amp; </a:t>
            </a:r>
            <a:r>
              <a:rPr lang="en-US" dirty="0" smtClean="0"/>
              <a:t>Solaris</a:t>
            </a:r>
          </a:p>
          <a:p>
            <a:pPr lvl="1"/>
            <a:r>
              <a:rPr lang="en-US" dirty="0" smtClean="0"/>
              <a:t>Storage</a:t>
            </a:r>
            <a:r>
              <a:rPr lang="en-US" dirty="0"/>
              <a:t>, Firewalls, Load Balancers, etc.</a:t>
            </a:r>
          </a:p>
          <a:p>
            <a:r>
              <a:rPr lang="en-US" dirty="0" smtClean="0"/>
              <a:t>Why </a:t>
            </a:r>
            <a:r>
              <a:rPr lang="en-US" dirty="0" err="1" smtClean="0"/>
              <a:t>Tinri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 smtClean="0"/>
              <a:t>The latency box</a:t>
            </a:r>
            <a:r>
              <a:rPr lang="en-US" dirty="0"/>
              <a:t>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Introduction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963" y="3165552"/>
            <a:ext cx="5987604" cy="1191526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865077" y="517769"/>
            <a:ext cx="4218853" cy="387838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Puppet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Company </a:t>
            </a:r>
            <a:r>
              <a:rPr lang="en-US" dirty="0" smtClean="0"/>
              <a:t>Summary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Current IT Focus &amp; Goals</a:t>
            </a:r>
            <a:endParaRPr lang="en-US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Operations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Organization model of IT to support Puppet’s business units and “Customer needs”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Tintri</a:t>
            </a:r>
            <a:r>
              <a:rPr lang="en-US" dirty="0"/>
              <a:t> at Puppet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Current “Private Cloud” Use Cases in use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Orchestration MGMT of the </a:t>
            </a:r>
            <a:r>
              <a:rPr lang="en-US" dirty="0" err="1"/>
              <a:t>Tintri</a:t>
            </a:r>
            <a:r>
              <a:rPr lang="en-US" dirty="0"/>
              <a:t> systems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 err="1" smtClean="0"/>
              <a:t>Whats</a:t>
            </a:r>
            <a:r>
              <a:rPr lang="en-US" dirty="0" smtClean="0"/>
              <a:t> next?</a:t>
            </a:r>
            <a:endParaRPr lang="en-US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959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Puppet automates the delivery and operation of the software that powers our world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More </a:t>
            </a:r>
            <a:r>
              <a:rPr lang="en-US" dirty="0"/>
              <a:t>than 37,000 companies rely on Puppet to confidently drive software changes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Puppet in a nutshell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3197977" y="862820"/>
            <a:ext cx="2760589" cy="533801"/>
          </a:xfrm>
          <a:prstGeom prst="rect">
            <a:avLst/>
          </a:prstGeom>
        </p:spPr>
        <p:txBody>
          <a:bodyPr vert="horz" wrap="square" lIns="274320" tIns="91440" rIns="274320" bIns="45720" rtlCol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b="1" kern="1200" spc="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Lucida Grande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Lucida Grande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Lucida Grande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434803">
              <a:spcAft>
                <a:spcPts val="1800"/>
              </a:spcAft>
              <a:buSzPct val="25000"/>
            </a:pPr>
            <a:r>
              <a:rPr lang="en-US" sz="2000" kern="0" dirty="0" smtClean="0">
                <a:solidFill>
                  <a:srgbClr val="FFAD1A"/>
                </a:solidFill>
                <a:ea typeface="Arial Bold" charset="0"/>
                <a:cs typeface="Arial Bold" charset="0"/>
                <a:sym typeface="Arial"/>
              </a:rPr>
              <a:t>Puppet Enterprise </a:t>
            </a:r>
            <a:endParaRPr lang="en-US" kern="0" dirty="0" smtClean="0">
              <a:solidFill>
                <a:schemeClr val="tx1"/>
              </a:solidFill>
              <a:latin typeface="Arial Bold" charset="0"/>
              <a:ea typeface="Arial Bold" charset="0"/>
              <a:cs typeface="Arial Bold" charset="0"/>
              <a:sym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201354" y="862820"/>
            <a:ext cx="2552512" cy="540539"/>
          </a:xfrm>
          <a:prstGeom prst="rect">
            <a:avLst/>
          </a:prstGeom>
        </p:spPr>
        <p:txBody>
          <a:bodyPr vert="horz" wrap="square" lIns="274320" tIns="91440" rIns="274320" bIns="45720" rtlCol="0" anchor="t" anchorCtr="0">
            <a:normAutofit fontScale="925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b="1" kern="1200" spc="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Lucida Grande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Lucida Grande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Lucida Grande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434803">
              <a:spcAft>
                <a:spcPts val="1800"/>
              </a:spcAft>
              <a:buSzPct val="25000"/>
            </a:pPr>
            <a:r>
              <a:rPr lang="en-US" sz="2000" kern="0" dirty="0" smtClean="0">
                <a:solidFill>
                  <a:srgbClr val="FFAD1A"/>
                </a:solidFill>
                <a:ea typeface="Arial Bold" charset="0"/>
                <a:cs typeface="Arial Bold" charset="0"/>
                <a:sym typeface="Arial"/>
              </a:rPr>
              <a:t>Puppet Pipelines</a:t>
            </a:r>
            <a:endParaRPr lang="en-US" kern="0" dirty="0">
              <a:solidFill>
                <a:schemeClr val="tx1"/>
              </a:solidFill>
              <a:ea typeface="Arial Bold" charset="0"/>
              <a:cs typeface="Arial Bold" charset="0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331" y="1187457"/>
            <a:ext cx="3203118" cy="2397489"/>
            <a:chOff x="-235343" y="1249847"/>
            <a:chExt cx="16747352" cy="12074627"/>
          </a:xfrm>
        </p:grpSpPr>
        <p:pic>
          <p:nvPicPr>
            <p:cNvPr id="9" name="Shape 477" descr="forge.png"/>
            <p:cNvPicPr preferRelativeResize="0"/>
            <p:nvPr/>
          </p:nvPicPr>
          <p:blipFill rotWithShape="1">
            <a:blip r:embed="rId2">
              <a:alphaModFix/>
            </a:blip>
            <a:srcRect l="19016" t="14054" r="18117" b="11656"/>
            <a:stretch/>
          </p:blipFill>
          <p:spPr>
            <a:xfrm>
              <a:off x="-235343" y="1249847"/>
              <a:ext cx="16747352" cy="12074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Placeholder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2185"/>
            <a:stretch/>
          </p:blipFill>
          <p:spPr>
            <a:xfrm>
              <a:off x="1609835" y="2564488"/>
              <a:ext cx="12838032" cy="739861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2967039" y="1187458"/>
            <a:ext cx="3234315" cy="2397488"/>
            <a:chOff x="-238102" y="695990"/>
            <a:chExt cx="5220921" cy="3764217"/>
          </a:xfrm>
        </p:grpSpPr>
        <p:pic>
          <p:nvPicPr>
            <p:cNvPr id="12" name="Shape 477" descr="forge.png"/>
            <p:cNvPicPr preferRelativeResize="0"/>
            <p:nvPr/>
          </p:nvPicPr>
          <p:blipFill rotWithShape="1">
            <a:blip r:embed="rId2">
              <a:alphaModFix/>
            </a:blip>
            <a:srcRect l="19016" t="14054" r="18117" b="11656"/>
            <a:stretch/>
          </p:blipFill>
          <p:spPr>
            <a:xfrm>
              <a:off x="-238102" y="695990"/>
              <a:ext cx="5220921" cy="376421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" name="Group 12"/>
            <p:cNvGrpSpPr/>
            <p:nvPr/>
          </p:nvGrpSpPr>
          <p:grpSpPr>
            <a:xfrm>
              <a:off x="342900" y="1116174"/>
              <a:ext cx="4013202" cy="2288623"/>
              <a:chOff x="342900" y="1116174"/>
              <a:chExt cx="4013202" cy="228862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905249" y="1116174"/>
                <a:ext cx="450853" cy="22886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AD1A"/>
                  </a:solidFill>
                </a:endParaRPr>
              </a:p>
            </p:txBody>
          </p:sp>
          <p:pic>
            <p:nvPicPr>
              <p:cNvPr id="15" name="Picture 14"/>
              <p:cNvPicPr>
                <a:picLocks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13" t="22690" r="26441" b="32509"/>
              <a:stretch/>
            </p:blipFill>
            <p:spPr>
              <a:xfrm>
                <a:off x="342900" y="1116175"/>
                <a:ext cx="3644900" cy="2288622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5958566" y="1187458"/>
            <a:ext cx="3048592" cy="2397488"/>
            <a:chOff x="-219052" y="813210"/>
            <a:chExt cx="5220921" cy="3764217"/>
          </a:xfrm>
        </p:grpSpPr>
        <p:grpSp>
          <p:nvGrpSpPr>
            <p:cNvPr id="17" name="Group 16"/>
            <p:cNvGrpSpPr/>
            <p:nvPr/>
          </p:nvGrpSpPr>
          <p:grpSpPr>
            <a:xfrm>
              <a:off x="-219052" y="813210"/>
              <a:ext cx="5220921" cy="3764217"/>
              <a:chOff x="-238102" y="695990"/>
              <a:chExt cx="5220921" cy="3764217"/>
            </a:xfrm>
          </p:grpSpPr>
          <p:pic>
            <p:nvPicPr>
              <p:cNvPr id="19" name="Shape 477" descr="forge.png"/>
              <p:cNvPicPr preferRelativeResize="0"/>
              <p:nvPr/>
            </p:nvPicPr>
            <p:blipFill rotWithShape="1">
              <a:blip r:embed="rId2">
                <a:alphaModFix/>
              </a:blip>
              <a:srcRect l="19016" t="14054" r="18117" b="11656"/>
              <a:stretch/>
            </p:blipFill>
            <p:spPr>
              <a:xfrm>
                <a:off x="-238102" y="695990"/>
                <a:ext cx="5220921" cy="376421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3905249" y="1116174"/>
                <a:ext cx="450853" cy="22886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AD1A"/>
                  </a:solidFill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341" y="1233393"/>
              <a:ext cx="4021811" cy="2288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sp>
        <p:nvSpPr>
          <p:cNvPr id="21" name="Subtitle 2"/>
          <p:cNvSpPr txBox="1">
            <a:spLocks/>
          </p:cNvSpPr>
          <p:nvPr/>
        </p:nvSpPr>
        <p:spPr>
          <a:xfrm>
            <a:off x="257968" y="862820"/>
            <a:ext cx="2709072" cy="533801"/>
          </a:xfrm>
          <a:prstGeom prst="rect">
            <a:avLst/>
          </a:prstGeom>
        </p:spPr>
        <p:txBody>
          <a:bodyPr vert="horz" wrap="square" lIns="274320" tIns="91440" rIns="274320" bIns="45720" rtlCol="0" anchor="t" anchorCtr="0">
            <a:normAutofit/>
          </a:bodyPr>
          <a:lstStyle>
            <a:defPPr>
              <a:defRPr lang="en-US"/>
            </a:defPPr>
            <a:lvl1pPr indent="0" algn="ctr" defTabSz="243480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25000"/>
              <a:buFont typeface="Arial"/>
              <a:buNone/>
              <a:defRPr sz="2000" b="0" kern="0" spc="0" baseline="0">
                <a:solidFill>
                  <a:srgbClr val="FFAD1A"/>
                </a:solidFill>
                <a:latin typeface="Arial"/>
                <a:ea typeface="Arial Bold" charset="0"/>
                <a:cs typeface="Arial Bold" charset="0"/>
              </a:defRPr>
            </a:lvl1pPr>
            <a:lvl2pPr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2pPr>
            <a:lvl3pPr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Lucida Grande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3pPr>
            <a:lvl4pPr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Lucida Grande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4pPr>
            <a:lvl5pPr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Lucida Grande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b="1" dirty="0">
                <a:sym typeface="Arial"/>
              </a:rPr>
              <a:t>Puppet </a:t>
            </a:r>
            <a:r>
              <a:rPr lang="en-US" b="1" dirty="0" smtClean="0">
                <a:sym typeface="Arial"/>
              </a:rPr>
              <a:t>Discovery</a:t>
            </a:r>
            <a:endParaRPr lang="en-US" b="1" dirty="0">
              <a:sym typeface="Arial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3317053" y="3494913"/>
            <a:ext cx="2702752" cy="675017"/>
          </a:xfrm>
          <a:prstGeom prst="rect">
            <a:avLst/>
          </a:prstGeom>
        </p:spPr>
        <p:txBody>
          <a:bodyPr vert="horz" wrap="square" lIns="274320" tIns="91440" rIns="274320" bIns="4572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b="1" kern="1200" spc="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Lucida Grande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Lucida Grande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Lucida Grande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434803">
              <a:spcAft>
                <a:spcPts val="0"/>
              </a:spcAft>
              <a:buSzPct val="25000"/>
            </a:pPr>
            <a:r>
              <a:rPr lang="en-US" sz="1400" kern="0" dirty="0" smtClean="0">
                <a:solidFill>
                  <a:schemeClr val="tx1"/>
                </a:solidFill>
                <a:ea typeface="Arial Bold" charset="0"/>
                <a:cs typeface="Arial Bold" charset="0"/>
                <a:sym typeface="Arial"/>
              </a:rPr>
              <a:t>Start simple and scale. Keep it compliant. </a:t>
            </a:r>
            <a:endParaRPr lang="en-US" sz="1400" kern="0" dirty="0" smtClean="0">
              <a:solidFill>
                <a:schemeClr val="tx1"/>
              </a:solidFill>
              <a:latin typeface="Arial Bold" charset="0"/>
              <a:ea typeface="Arial Bold" charset="0"/>
              <a:cs typeface="Arial Bold" charset="0"/>
              <a:sym typeface="Arial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6383301" y="3494913"/>
            <a:ext cx="2378808" cy="675017"/>
          </a:xfrm>
          <a:prstGeom prst="rect">
            <a:avLst/>
          </a:prstGeom>
        </p:spPr>
        <p:txBody>
          <a:bodyPr vert="horz" wrap="square" lIns="274320" tIns="91440" rIns="274320" bIns="4572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b="1" kern="1200" spc="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Lucida Grande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Lucida Grande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Lucida Grande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434803">
              <a:spcAft>
                <a:spcPts val="0"/>
              </a:spcAft>
              <a:buSzPct val="25000"/>
            </a:pPr>
            <a:r>
              <a:rPr lang="en-US" sz="1400" kern="0" dirty="0" smtClean="0">
                <a:solidFill>
                  <a:schemeClr val="tx1"/>
                </a:solidFill>
                <a:ea typeface="Arial Bold" charset="0"/>
                <a:cs typeface="Arial Bold" charset="0"/>
                <a:sym typeface="Arial"/>
              </a:rPr>
              <a:t>Bridge dev and ops automation silos.</a:t>
            </a:r>
            <a:endParaRPr lang="en-US" sz="1400" kern="0" dirty="0">
              <a:solidFill>
                <a:schemeClr val="tx1"/>
              </a:solidFill>
              <a:ea typeface="Arial Bold" charset="0"/>
              <a:cs typeface="Arial Bold" charset="0"/>
              <a:sym typeface="Arial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460945" y="3494913"/>
            <a:ext cx="2850261" cy="675017"/>
          </a:xfrm>
          <a:prstGeom prst="rect">
            <a:avLst/>
          </a:prstGeom>
        </p:spPr>
        <p:txBody>
          <a:bodyPr vert="horz" wrap="square" lIns="274320" tIns="91440" rIns="274320" bIns="4572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b="1" kern="1200" spc="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Lucida Grande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Lucida Grande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Lucida Grande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434803">
              <a:spcAft>
                <a:spcPts val="0"/>
              </a:spcAft>
              <a:buSzPct val="25000"/>
            </a:pPr>
            <a:r>
              <a:rPr lang="en-US" sz="1400" kern="0" dirty="0" smtClean="0">
                <a:solidFill>
                  <a:schemeClr val="tx1"/>
                </a:solidFill>
                <a:ea typeface="Arial Bold" charset="0"/>
                <a:cs typeface="Arial Bold" charset="0"/>
                <a:sym typeface="Arial"/>
              </a:rPr>
              <a:t>Know </a:t>
            </a:r>
            <a:r>
              <a:rPr lang="en-US" sz="1400" kern="0" dirty="0">
                <a:solidFill>
                  <a:schemeClr val="tx1"/>
                </a:solidFill>
                <a:ea typeface="Arial Bold" charset="0"/>
                <a:cs typeface="Arial Bold" charset="0"/>
                <a:sym typeface="Arial"/>
              </a:rPr>
              <a:t>what you have. Know where to start.</a:t>
            </a:r>
          </a:p>
        </p:txBody>
      </p:sp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409146" y="205980"/>
            <a:ext cx="8310791" cy="515603"/>
          </a:xfrm>
        </p:spPr>
        <p:txBody>
          <a:bodyPr/>
          <a:lstStyle/>
          <a:p>
            <a:r>
              <a:rPr lang="en-US" dirty="0"/>
              <a:t>Puppet Product Portfolio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4950" y="4765820"/>
            <a:ext cx="2792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For more information, visit </a:t>
            </a:r>
            <a:r>
              <a:rPr lang="en-US" sz="1200" dirty="0" smtClean="0">
                <a:solidFill>
                  <a:schemeClr val="accent1"/>
                </a:solidFill>
                <a:hlinkClick r:id="rId6" action="ppaction://hlinkfile"/>
              </a:rPr>
              <a:t>puppet.com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Puppet Bolt</a:t>
            </a:r>
          </a:p>
          <a:p>
            <a:r>
              <a:rPr lang="en-US" dirty="0" err="1" smtClean="0"/>
              <a:t>Lumogon</a:t>
            </a:r>
            <a:endParaRPr lang="en-US" dirty="0" smtClean="0"/>
          </a:p>
          <a:p>
            <a:r>
              <a:rPr lang="en-US" dirty="0" smtClean="0"/>
              <a:t>Open source Puppet</a:t>
            </a:r>
          </a:p>
          <a:p>
            <a:r>
              <a:rPr lang="en-US" dirty="0" smtClean="0"/>
              <a:t>Tons of Puppet modules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Puppet’s Open Source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OpenStack redo</a:t>
            </a:r>
          </a:p>
          <a:p>
            <a:pPr lvl="1"/>
            <a:r>
              <a:rPr lang="en-US" dirty="0" smtClean="0"/>
              <a:t>Managed</a:t>
            </a:r>
          </a:p>
          <a:p>
            <a:pPr lvl="1"/>
            <a:r>
              <a:rPr lang="en-US" dirty="0" smtClean="0"/>
              <a:t>Centralized storage</a:t>
            </a:r>
          </a:p>
          <a:p>
            <a:r>
              <a:rPr lang="en-US" dirty="0" smtClean="0"/>
              <a:t>Re-architecting internal PE environment</a:t>
            </a:r>
          </a:p>
          <a:p>
            <a:pPr lvl="1"/>
            <a:r>
              <a:rPr lang="en-US" dirty="0" smtClean="0"/>
              <a:t>more flexible + easier deployment</a:t>
            </a:r>
          </a:p>
          <a:p>
            <a:r>
              <a:rPr lang="en-US" dirty="0" smtClean="0"/>
              <a:t>Updating </a:t>
            </a:r>
            <a:r>
              <a:rPr lang="en-US" dirty="0"/>
              <a:t>and stabilizing VMware</a:t>
            </a:r>
          </a:p>
          <a:p>
            <a:pPr lvl="1"/>
            <a:r>
              <a:rPr lang="en-US" dirty="0"/>
              <a:t>We beat up </a:t>
            </a:r>
            <a:r>
              <a:rPr lang="en-US" dirty="0" smtClean="0"/>
              <a:t>API’s</a:t>
            </a:r>
          </a:p>
          <a:p>
            <a:r>
              <a:rPr lang="en-US" dirty="0"/>
              <a:t>More consistency, more capacity, more </a:t>
            </a:r>
            <a:r>
              <a:rPr lang="en-US" dirty="0" smtClean="0"/>
              <a:t>maintainable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at Puppet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SRE</a:t>
            </a:r>
          </a:p>
          <a:p>
            <a:pPr defTabSz="914400">
              <a:spcAft>
                <a:spcPts val="0"/>
              </a:spcAft>
            </a:pPr>
            <a:r>
              <a:rPr lang="en-US" dirty="0" err="1" smtClean="0"/>
              <a:t>InfraCore</a:t>
            </a:r>
            <a:endParaRPr lang="en-US" dirty="0" smtClean="0"/>
          </a:p>
          <a:p>
            <a:pPr lvl="1" defTabSz="914400">
              <a:spcAft>
                <a:spcPts val="0"/>
              </a:spcAft>
            </a:pPr>
            <a:r>
              <a:rPr lang="en-US" dirty="0" smtClean="0"/>
              <a:t>Runs most infrastructure</a:t>
            </a:r>
          </a:p>
          <a:p>
            <a:pPr defTabSz="914400">
              <a:spcAft>
                <a:spcPts val="0"/>
              </a:spcAft>
            </a:pPr>
            <a:r>
              <a:rPr lang="en-US" dirty="0" smtClean="0"/>
              <a:t>Quality Engineering</a:t>
            </a:r>
          </a:p>
          <a:p>
            <a:pPr lvl="1" defTabSz="914400">
              <a:spcAft>
                <a:spcPts val="0"/>
              </a:spcAft>
            </a:pPr>
            <a:r>
              <a:rPr lang="en-US" dirty="0" smtClean="0"/>
              <a:t>Builds and operates testing tools</a:t>
            </a:r>
          </a:p>
          <a:p>
            <a:pPr defTabSz="914400">
              <a:spcAft>
                <a:spcPts val="0"/>
              </a:spcAft>
            </a:pPr>
            <a:r>
              <a:rPr lang="en-US" dirty="0" smtClean="0"/>
              <a:t>Release Engineering</a:t>
            </a:r>
          </a:p>
          <a:p>
            <a:pPr lvl="1" defTabSz="914400">
              <a:spcAft>
                <a:spcPts val="0"/>
              </a:spcAft>
            </a:pPr>
            <a:r>
              <a:rPr lang="en-US" dirty="0" smtClean="0"/>
              <a:t>Gets things out the door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BTO</a:t>
            </a:r>
          </a:p>
          <a:p>
            <a:pPr defTabSz="914400">
              <a:spcAft>
                <a:spcPts val="0"/>
              </a:spcAft>
            </a:pPr>
            <a:r>
              <a:rPr lang="en-US" dirty="0" smtClean="0"/>
              <a:t>Help Desk</a:t>
            </a:r>
          </a:p>
          <a:p>
            <a:pPr lvl="1" defTabSz="914400">
              <a:spcAft>
                <a:spcPts val="0"/>
              </a:spcAft>
            </a:pPr>
            <a:r>
              <a:rPr lang="en-US" dirty="0" smtClean="0"/>
              <a:t>Internal end user support</a:t>
            </a:r>
          </a:p>
          <a:p>
            <a:pPr defTabSz="914400">
              <a:spcAft>
                <a:spcPts val="0"/>
              </a:spcAft>
            </a:pPr>
            <a:r>
              <a:rPr lang="en-US" dirty="0" smtClean="0"/>
              <a:t>IT Ops</a:t>
            </a:r>
          </a:p>
          <a:p>
            <a:pPr lvl="1" defTabSz="914400">
              <a:spcAft>
                <a:spcPts val="0"/>
              </a:spcAft>
            </a:pPr>
            <a:r>
              <a:rPr lang="en-US" dirty="0" smtClean="0"/>
              <a:t>Networking</a:t>
            </a:r>
          </a:p>
          <a:p>
            <a:pPr lvl="1" defTabSz="914400">
              <a:spcAft>
                <a:spcPts val="0"/>
              </a:spcAft>
            </a:pPr>
            <a:r>
              <a:rPr lang="en-US" dirty="0" smtClean="0"/>
              <a:t>DC Ops</a:t>
            </a:r>
          </a:p>
          <a:p>
            <a:pPr lvl="1" defTabSz="914400">
              <a:spcAft>
                <a:spcPts val="0"/>
              </a:spcAft>
            </a:pPr>
            <a:r>
              <a:rPr lang="en-US" dirty="0" err="1" smtClean="0"/>
              <a:t>Auth</a:t>
            </a:r>
            <a:endParaRPr lang="en-US" dirty="0" smtClean="0"/>
          </a:p>
          <a:p>
            <a:pPr defTabSz="914400">
              <a:spcAft>
                <a:spcPts val="0"/>
              </a:spcAft>
            </a:pPr>
            <a:r>
              <a:rPr lang="en-US" dirty="0" err="1" smtClean="0"/>
              <a:t>BizApps</a:t>
            </a:r>
            <a:endParaRPr lang="en-US" dirty="0" smtClean="0"/>
          </a:p>
          <a:p>
            <a:pPr lvl="1" defTabSz="914400">
              <a:spcAft>
                <a:spcPts val="0"/>
              </a:spcAft>
            </a:pPr>
            <a:r>
              <a:rPr lang="en-US" dirty="0" smtClean="0"/>
              <a:t>All the apps that help us get stuff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Replacing home-grown storage</a:t>
            </a:r>
          </a:p>
          <a:p>
            <a:pPr lvl="1"/>
            <a:r>
              <a:rPr lang="en-US" dirty="0" smtClean="0"/>
              <a:t>ZFS + x86 Solaris on Super Micro and UCS</a:t>
            </a:r>
          </a:p>
          <a:p>
            <a:r>
              <a:rPr lang="en-US" dirty="0" smtClean="0"/>
              <a:t>All-flash unit for CI</a:t>
            </a:r>
          </a:p>
          <a:p>
            <a:pPr lvl="1"/>
            <a:r>
              <a:rPr lang="en-US" dirty="0" smtClean="0"/>
              <a:t>Consistent performance is key</a:t>
            </a:r>
          </a:p>
          <a:p>
            <a:r>
              <a:rPr lang="en-US" dirty="0" smtClean="0"/>
              <a:t>Hybrid unit for static servers</a:t>
            </a:r>
          </a:p>
          <a:p>
            <a:pPr lvl="1"/>
            <a:r>
              <a:rPr lang="en-US" dirty="0" smtClean="0"/>
              <a:t>Cheap and deep + some flash</a:t>
            </a:r>
          </a:p>
          <a:p>
            <a:pPr lvl="1"/>
            <a:r>
              <a:rPr lang="en-US" dirty="0" smtClean="0"/>
              <a:t>Backing production VMware</a:t>
            </a:r>
          </a:p>
          <a:p>
            <a:pPr lvl="1"/>
            <a:r>
              <a:rPr lang="en-US" dirty="0" smtClean="0"/>
              <a:t>Backing OpenStack playground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Tintri</a:t>
            </a:r>
            <a:r>
              <a:rPr lang="en-US" dirty="0" smtClean="0"/>
              <a:t> at Puppet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ntri_template_16x9_FY18-CAB">
  <a:themeElements>
    <a:clrScheme name="TINTRI TES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2B1B7"/>
      </a:accent1>
      <a:accent2>
        <a:srgbClr val="73D8EB"/>
      </a:accent2>
      <a:accent3>
        <a:srgbClr val="364699"/>
      </a:accent3>
      <a:accent4>
        <a:srgbClr val="002756"/>
      </a:accent4>
      <a:accent5>
        <a:srgbClr val="857BB6"/>
      </a:accent5>
      <a:accent6>
        <a:srgbClr val="DD0031"/>
      </a:accent6>
      <a:hlink>
        <a:srgbClr val="1CCFFF"/>
      </a:hlink>
      <a:folHlink>
        <a:srgbClr val="00275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NTRI_2014_Powerpoint_template_16_9_050514.potx" id="{E5505785-926B-4665-AB13-615A5F5BAEBA}" vid="{E8ADC7C2-80B9-4B34-890B-66629FFE69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Tintri_template_16x9_FY18-CAB.thmx</Template>
  <TotalTime>2388</TotalTime>
  <Words>498</Words>
  <Application>Microsoft Macintosh PowerPoint</Application>
  <PresentationFormat>On-screen Show (16:9)</PresentationFormat>
  <Paragraphs>132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Bold</vt:lpstr>
      <vt:lpstr>Calibri</vt:lpstr>
      <vt:lpstr>Courier</vt:lpstr>
      <vt:lpstr>Courier New</vt:lpstr>
      <vt:lpstr>SignPainter HouseScript</vt:lpstr>
      <vt:lpstr>Wingdings</vt:lpstr>
      <vt:lpstr>Tintri_template_16x9_FY18-CAB</vt:lpstr>
      <vt:lpstr>Tintri Customer Review</vt:lpstr>
      <vt:lpstr>Brief Introduction</vt:lpstr>
      <vt:lpstr>PowerPoint Presentation</vt:lpstr>
      <vt:lpstr>Puppet in a nutshell</vt:lpstr>
      <vt:lpstr>Puppet Product Portfolio</vt:lpstr>
      <vt:lpstr>Puppet’s Open Source Products</vt:lpstr>
      <vt:lpstr>Areas of focus</vt:lpstr>
      <vt:lpstr>IT at Puppet</vt:lpstr>
      <vt:lpstr>Tintri at Puppet</vt:lpstr>
      <vt:lpstr>Dashboarding</vt:lpstr>
      <vt:lpstr>Software Deployment Automation</vt:lpstr>
      <vt:lpstr>Tintri APIs</vt:lpstr>
      <vt:lpstr>What’s next for Tintri at Puppet?</vt:lpstr>
      <vt:lpstr>Word of Advice</vt:lpstr>
      <vt:lpstr>Word of Advice</vt:lpstr>
      <vt:lpstr>PowerPoint Presentation</vt:lpstr>
    </vt:vector>
  </TitlesOfParts>
  <Company>Tintri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Houlihan</dc:creator>
  <cp:lastModifiedBy>Gene Liverman</cp:lastModifiedBy>
  <cp:revision>93</cp:revision>
  <dcterms:created xsi:type="dcterms:W3CDTF">2017-02-07T22:30:40Z</dcterms:created>
  <dcterms:modified xsi:type="dcterms:W3CDTF">2017-11-10T04:34:50Z</dcterms:modified>
</cp:coreProperties>
</file>